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sldIdLst>
    <p:sldId id="256" r:id="rId2"/>
    <p:sldId id="316" r:id="rId3"/>
    <p:sldId id="257" r:id="rId4"/>
    <p:sldId id="318" r:id="rId5"/>
    <p:sldId id="274" r:id="rId6"/>
    <p:sldId id="320" r:id="rId7"/>
    <p:sldId id="279" r:id="rId8"/>
    <p:sldId id="289" r:id="rId9"/>
    <p:sldId id="260" r:id="rId10"/>
    <p:sldId id="319" r:id="rId11"/>
    <p:sldId id="321" r:id="rId12"/>
    <p:sldId id="299" r:id="rId13"/>
    <p:sldId id="322" r:id="rId14"/>
    <p:sldId id="287" r:id="rId15"/>
    <p:sldId id="324" r:id="rId16"/>
    <p:sldId id="325" r:id="rId17"/>
    <p:sldId id="326" r:id="rId18"/>
    <p:sldId id="327" r:id="rId19"/>
    <p:sldId id="328" r:id="rId20"/>
    <p:sldId id="323" r:id="rId21"/>
    <p:sldId id="288" r:id="rId22"/>
    <p:sldId id="331" r:id="rId23"/>
    <p:sldId id="329" r:id="rId24"/>
    <p:sldId id="330" r:id="rId25"/>
    <p:sldId id="303" r:id="rId26"/>
    <p:sldId id="306" r:id="rId27"/>
    <p:sldId id="304" r:id="rId28"/>
    <p:sldId id="305" r:id="rId29"/>
    <p:sldId id="307" r:id="rId30"/>
    <p:sldId id="308" r:id="rId31"/>
    <p:sldId id="309" r:id="rId32"/>
    <p:sldId id="302" r:id="rId33"/>
    <p:sldId id="332" r:id="rId34"/>
    <p:sldId id="301" r:id="rId35"/>
    <p:sldId id="285" r:id="rId36"/>
    <p:sldId id="284" r:id="rId37"/>
    <p:sldId id="312" r:id="rId38"/>
    <p:sldId id="333" r:id="rId39"/>
    <p:sldId id="313" r:id="rId40"/>
    <p:sldId id="315" r:id="rId41"/>
    <p:sldId id="314" r:id="rId42"/>
    <p:sldId id="283" r:id="rId43"/>
    <p:sldId id="278" r:id="rId44"/>
    <p:sldId id="310" r:id="rId45"/>
    <p:sldId id="311" r:id="rId46"/>
    <p:sldId id="262" r:id="rId47"/>
    <p:sldId id="334" r:id="rId48"/>
    <p:sldId id="292" r:id="rId49"/>
    <p:sldId id="336" r:id="rId50"/>
    <p:sldId id="291" r:id="rId51"/>
    <p:sldId id="335" r:id="rId52"/>
    <p:sldId id="293" r:id="rId53"/>
    <p:sldId id="294" r:id="rId54"/>
    <p:sldId id="296" r:id="rId55"/>
    <p:sldId id="295" r:id="rId56"/>
    <p:sldId id="297" r:id="rId57"/>
    <p:sldId id="29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DD6"/>
    <a:srgbClr val="76D6FF"/>
    <a:srgbClr val="FFD579"/>
    <a:srgbClr val="FFFC00"/>
    <a:srgbClr val="AB7942"/>
    <a:srgbClr val="9411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94684"/>
  </p:normalViewPr>
  <p:slideViewPr>
    <p:cSldViewPr snapToGrid="0">
      <p:cViewPr varScale="1">
        <p:scale>
          <a:sx n="150" d="100"/>
          <a:sy n="150" d="100"/>
        </p:scale>
        <p:origin x="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49BFC-4DB6-F743-8E13-C4594F38F899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3453-E79F-1840-88DB-37A5E4786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5E96-03CE-61DB-C118-E07A91A8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A49D-8D54-2DC1-25DF-455A5262F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EB6B6-2568-FBB1-86EB-0D8478BAE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20F2-2B6D-BD61-B8EE-B1D706326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2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9CD4-F770-2FDD-9462-AD10EEC6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519A9-0C2C-2D42-0EFC-442361A1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1FBDF-A63F-C30D-4EB6-47C7F86D4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75C2-7A9A-935F-D081-52D7CF679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6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EF62-BE51-2336-8D25-E539AD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13328-BA79-DE3B-81DD-F88AB288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C23B4-7140-CCDD-3DD7-048CB3D95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D3AF-7DC5-5FA8-5559-C37E74FE9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3B30-8032-6ED3-D96D-87240234F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04A-FE66-ACD8-0F7D-818D2908C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A04C6-5CD7-40A3-6175-E689C6681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9C51-83F6-78B3-EDDA-0DDC59985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55470-08C9-460F-F511-23E8065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26D6-1E1B-F465-4589-828230B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6B58A-5FD5-39D4-3866-06ADD697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A8AF3-281E-A95F-FB03-B4D30E33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13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A789-BA14-35AC-1084-AE0D51EA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BD6E7-3198-DFB4-93CB-2E329229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75EE-27CD-9071-C91B-552FB10D5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C9C1-F9A9-A0D6-2FA7-ABD84D0A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4768-D073-1428-FC89-A551C305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0BE8C-9086-F019-B991-126215D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F3C7A-7E1C-1FE6-B1FD-B4947FC7E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18C4-F1B9-A1C0-BCC9-925493510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3175-E0C3-7AAE-0823-AE19CAF3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B69-D691-93B8-9E42-E7BA72195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5CF86-0FB0-ADC9-9B4A-D6D806701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C057-1EC5-C349-4DDD-7C6436F90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C92-9A48-3428-CFF1-3A90BD4C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7FEA4-98F7-5C54-3736-4E162950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4B698-084F-2E1C-DC09-9038D27E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282B1-FD97-206A-CD78-630706C99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5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361F-16EF-5F16-5BA0-2908129B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72F0-C92B-DAA3-40A5-C88EE594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C66DB-1230-6FC9-4A00-36DFBB09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8C3D-E200-8555-A87B-0CB651E6D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49E8-8635-9C17-19DD-B3249482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127FB-DCA5-76EE-0BE4-0BF958E35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71A32-E8E7-C0A0-253A-D307043C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1A8A-2AD5-05FC-9CD8-6887F723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3DDD-426D-E5CB-F48B-D9BBF5B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70D3C-0FCD-EC79-BA54-28F60BD00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27450-D947-E4F9-032E-24B24973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8D39-EE73-D0E7-A0CC-86378E35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0EA5-8009-BF0F-B719-55388074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D5488-2887-A7D8-409C-6B2FDE867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DC0D7-A6F8-6336-BF8F-0E65EFA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2399A-88B6-9CAC-AFC0-35F1AD3C4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A3453-E79F-1840-88DB-37A5E4786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2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54A63-CAD5-F747-A2B7-BB79E93DD81E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8A3FC3-8741-BB4F-B772-1E68512A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DDE9-1928-6D16-FFE2-4222DCB9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sz="8000" b="1" i="1" dirty="0" err="1"/>
              <a:t>nice</a:t>
            </a:r>
            <a:r>
              <a:rPr lang="en-US" sz="8000" b="1" i="1" dirty="0"/>
              <a:t>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7144-2FA3-D96E-7CBB-C0393BD98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Your free, open-source electrical system CAD tool.</a:t>
            </a:r>
          </a:p>
        </p:txBody>
      </p:sp>
    </p:spTree>
    <p:extLst>
      <p:ext uri="{BB962C8B-B14F-4D97-AF65-F5344CB8AC3E}">
        <p14:creationId xmlns:p14="http://schemas.microsoft.com/office/powerpoint/2010/main" val="304011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C93C-9E4A-33E0-E789-696D2982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7C8-9348-4521-C6A5-09F687A1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4" y="220663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… regard unlimited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F460-96DC-A308-D2F1-D36F9A5DA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28658"/>
            <a:ext cx="11312434" cy="5208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Given a system definition, the following can be produced automatically, predictably, effortlessly:</a:t>
            </a:r>
          </a:p>
          <a:p>
            <a:r>
              <a:rPr lang="en-US" sz="2400" dirty="0"/>
              <a:t>Bill of materials of your entire system </a:t>
            </a:r>
          </a:p>
          <a:p>
            <a:pPr lvl="1"/>
            <a:r>
              <a:rPr lang="en-US" sz="2000" dirty="0"/>
              <a:t>(devices, harnesses, parts, cable lengths, bits of heat shrink, volume of solder, you name it)</a:t>
            </a:r>
          </a:p>
          <a:p>
            <a:pPr lvl="1"/>
            <a:r>
              <a:rPr lang="en-US" sz="2000" dirty="0"/>
              <a:t>Versions, release dependencies, part number per reference designator,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Every harness build drawing, formboard, </a:t>
            </a:r>
            <a:r>
              <a:rPr lang="en-US" sz="2400" dirty="0" err="1"/>
              <a:t>wirelist</a:t>
            </a:r>
            <a:r>
              <a:rPr lang="en-US" sz="2400" dirty="0"/>
              <a:t> in PDF and CSV formats, all at once</a:t>
            </a:r>
          </a:p>
          <a:p>
            <a:pPr lvl="1"/>
            <a:r>
              <a:rPr lang="en-US" sz="2000" dirty="0"/>
              <a:t>Even stylistic choices can be automated into your system render</a:t>
            </a:r>
          </a:p>
          <a:p>
            <a:r>
              <a:rPr lang="en-US" sz="2400" dirty="0"/>
              <a:t>Electrical behavior</a:t>
            </a:r>
          </a:p>
          <a:p>
            <a:pPr lvl="1"/>
            <a:r>
              <a:rPr lang="en-US" sz="2000" dirty="0"/>
              <a:t>Steady-state and even transient system responses can be simulated with just simple device and harness lump-element definitions</a:t>
            </a:r>
            <a:endParaRPr lang="en-US" dirty="0"/>
          </a:p>
          <a:p>
            <a:r>
              <a:rPr lang="en-US" sz="2400" dirty="0"/>
              <a:t>Write your own!</a:t>
            </a:r>
          </a:p>
          <a:p>
            <a:pPr lvl="1"/>
            <a:r>
              <a:rPr lang="en-US" sz="2000" dirty="0" err="1"/>
              <a:t>Harnice</a:t>
            </a:r>
            <a:r>
              <a:rPr lang="en-US" sz="2000" dirty="0"/>
              <a:t> makes it easy to write simple Python scripts that can tell you anything about your system.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6C23-CDA6-AB13-D888-21F97B9D9951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93F5-B7EA-64B5-AD18-7405215B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947EC3F-0885-09C2-8B39-0983D385F93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02717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B729-9712-4234-6759-B3208BE7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933B42D-CEB3-6AAE-A651-D83A9BE18294}"/>
              </a:ext>
            </a:extLst>
          </p:cNvPr>
          <p:cNvSpPr/>
          <p:nvPr/>
        </p:nvSpPr>
        <p:spPr>
          <a:xfrm>
            <a:off x="112354" y="5532207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C0B22A29-0E1C-5A7C-D338-72392AFDA06B}"/>
              </a:ext>
            </a:extLst>
          </p:cNvPr>
          <p:cNvSpPr/>
          <p:nvPr/>
        </p:nvSpPr>
        <p:spPr>
          <a:xfrm>
            <a:off x="112354" y="4138678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EF826AF-A86B-F670-A1FE-0E4F416A1AC3}"/>
              </a:ext>
            </a:extLst>
          </p:cNvPr>
          <p:cNvSpPr/>
          <p:nvPr/>
        </p:nvSpPr>
        <p:spPr>
          <a:xfrm>
            <a:off x="89767" y="2707010"/>
            <a:ext cx="9541892" cy="76020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283CC-C728-79E9-701C-70FEBF6A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68811"/>
            <a:ext cx="6297385" cy="1325563"/>
          </a:xfrm>
        </p:spPr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ADBFC2-85ED-89BB-BC94-5C13516A2FA1}"/>
              </a:ext>
            </a:extLst>
          </p:cNvPr>
          <p:cNvSpPr/>
          <p:nvPr/>
        </p:nvSpPr>
        <p:spPr>
          <a:xfrm>
            <a:off x="9984185" y="41200"/>
            <a:ext cx="2118048" cy="3359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User editable per 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B0399CA-5C19-D3D5-755D-E2015D4014F6}"/>
              </a:ext>
            </a:extLst>
          </p:cNvPr>
          <p:cNvSpPr/>
          <p:nvPr/>
        </p:nvSpPr>
        <p:spPr>
          <a:xfrm>
            <a:off x="9984185" y="378926"/>
            <a:ext cx="2118048" cy="3359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Generated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A210F-7BD5-BD7E-75F7-B290CEFE6DD6}"/>
              </a:ext>
            </a:extLst>
          </p:cNvPr>
          <p:cNvSpPr/>
          <p:nvPr/>
        </p:nvSpPr>
        <p:spPr>
          <a:xfrm>
            <a:off x="2681545" y="4109779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Definition (</a:t>
            </a:r>
            <a:r>
              <a:rPr lang="en-US" dirty="0" err="1"/>
              <a:t>kicad_sch</a:t>
            </a:r>
            <a:r>
              <a:rPr lang="en-US" dirty="0"/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ED2B8-AF34-93A0-2B0E-3607EC98B4AD}"/>
              </a:ext>
            </a:extLst>
          </p:cNvPr>
          <p:cNvCxnSpPr>
            <a:cxnSpLocks/>
            <a:stCxn id="42" idx="2"/>
            <a:endCxn id="4" idx="0"/>
          </p:cNvCxnSpPr>
          <p:nvPr/>
        </p:nvCxnSpPr>
        <p:spPr>
          <a:xfrm flipH="1">
            <a:off x="3793716" y="3486876"/>
            <a:ext cx="6950113" cy="62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991157-6041-3BC0-60B8-078E1586EB27}"/>
              </a:ext>
            </a:extLst>
          </p:cNvPr>
          <p:cNvSpPr/>
          <p:nvPr/>
        </p:nvSpPr>
        <p:spPr>
          <a:xfrm>
            <a:off x="9654245" y="4109778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Instances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3650D5-0CEC-C58F-68E5-7A07EF980C45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4905887" y="4499711"/>
            <a:ext cx="12127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DD0C30F-3609-54FE-FBC8-521AC0D5F055}"/>
              </a:ext>
            </a:extLst>
          </p:cNvPr>
          <p:cNvSpPr/>
          <p:nvPr/>
        </p:nvSpPr>
        <p:spPr>
          <a:xfrm>
            <a:off x="2681545" y="551254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feature tree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FD1400-86D7-7321-06BF-50B30B793825}"/>
              </a:ext>
            </a:extLst>
          </p:cNvPr>
          <p:cNvSpPr/>
          <p:nvPr/>
        </p:nvSpPr>
        <p:spPr>
          <a:xfrm>
            <a:off x="6118587" y="4109778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Feature Tree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AB4BF-8649-8DE7-7102-11C809A9DF85}"/>
              </a:ext>
            </a:extLst>
          </p:cNvPr>
          <p:cNvSpPr/>
          <p:nvPr/>
        </p:nvSpPr>
        <p:spPr>
          <a:xfrm>
            <a:off x="2658958" y="2707010"/>
            <a:ext cx="2224342" cy="7798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Feature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02CA29-1758-311D-ED2F-5D56B84F52EA}"/>
              </a:ext>
            </a:extLst>
          </p:cNvPr>
          <p:cNvSpPr/>
          <p:nvPr/>
        </p:nvSpPr>
        <p:spPr>
          <a:xfrm>
            <a:off x="6096000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Signals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6362E4-0819-F245-1770-B864B0F62CA5}"/>
              </a:ext>
            </a:extLst>
          </p:cNvPr>
          <p:cNvSpPr/>
          <p:nvPr/>
        </p:nvSpPr>
        <p:spPr>
          <a:xfrm>
            <a:off x="9631658" y="2707010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</a:t>
            </a:r>
            <a:r>
              <a:rPr lang="en-US" dirty="0" err="1"/>
              <a:t>Kicad</a:t>
            </a:r>
            <a:r>
              <a:rPr lang="en-US" dirty="0"/>
              <a:t> Symbol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984F80-D67F-5BE1-52CC-4C02FA67DBFA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883300" y="3096943"/>
            <a:ext cx="1212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DB08F1-020C-34EC-5AC1-D9D6A8A790EB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320342" y="3096943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95C414-1593-0A9C-1B11-B6B996A5432B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793716" y="4889644"/>
            <a:ext cx="6972700" cy="62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2D5E7B-86CF-8EB5-675A-392BE78F50E8}"/>
              </a:ext>
            </a:extLst>
          </p:cNvPr>
          <p:cNvCxnSpPr>
            <a:cxnSpLocks/>
            <a:stCxn id="33" idx="3"/>
            <a:endCxn id="17" idx="1"/>
          </p:cNvCxnSpPr>
          <p:nvPr/>
        </p:nvCxnSpPr>
        <p:spPr>
          <a:xfrm>
            <a:off x="8342929" y="4499711"/>
            <a:ext cx="1311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C9F4292-1799-E45D-AC47-05ED9E80A325}"/>
              </a:ext>
            </a:extLst>
          </p:cNvPr>
          <p:cNvSpPr/>
          <p:nvPr/>
        </p:nvSpPr>
        <p:spPr>
          <a:xfrm>
            <a:off x="6118587" y="5512546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Instances List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EF83C2-8860-4C41-95AD-A19D227D00EF}"/>
              </a:ext>
            </a:extLst>
          </p:cNvPr>
          <p:cNvSpPr/>
          <p:nvPr/>
        </p:nvSpPr>
        <p:spPr>
          <a:xfrm>
            <a:off x="9654245" y="5521787"/>
            <a:ext cx="2224342" cy="7798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Harness Build Drawing PDF set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C26F7-419D-46CB-4F6F-28277609E15E}"/>
              </a:ext>
            </a:extLst>
          </p:cNvPr>
          <p:cNvCxnSpPr>
            <a:cxnSpLocks/>
            <a:stCxn id="30" idx="3"/>
            <a:endCxn id="81" idx="1"/>
          </p:cNvCxnSpPr>
          <p:nvPr/>
        </p:nvCxnSpPr>
        <p:spPr>
          <a:xfrm flipV="1">
            <a:off x="4905887" y="5902479"/>
            <a:ext cx="121270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00C3196-7908-3237-1369-59FFA641872A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8342929" y="5902479"/>
            <a:ext cx="1311316" cy="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776EBE3-3D90-1D50-3DA2-8B10479964D0}"/>
              </a:ext>
            </a:extLst>
          </p:cNvPr>
          <p:cNvSpPr txBox="1"/>
          <p:nvPr/>
        </p:nvSpPr>
        <p:spPr>
          <a:xfrm>
            <a:off x="-1" y="1104760"/>
            <a:ext cx="1229123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you “render” a product (run </a:t>
            </a:r>
            <a:r>
              <a:rPr lang="en-US" sz="16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1600" dirty="0">
                <a:highlight>
                  <a:srgbClr val="C0C0C0"/>
                </a:highlight>
                <a:latin typeface="Andale Mono" panose="020B0509000000000004" pitchFamily="49" charset="0"/>
              </a:rPr>
              <a:t> –r</a:t>
            </a:r>
            <a:r>
              <a:rPr lang="en-US" b="1" dirty="0"/>
              <a:t> </a:t>
            </a:r>
            <a:r>
              <a:rPr lang="en-US" dirty="0"/>
              <a:t>from the command line or GUI button press), a long process is executed.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process, existing information is queried, processed, and every output is regenerated.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3900C-825C-FBC9-5A97-FCBB7E722C11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0AAD-1CA7-DD39-7057-236C0085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F53EA-6212-39CF-9669-17892B70B0BC}"/>
              </a:ext>
            </a:extLst>
          </p:cNvPr>
          <p:cNvSpPr/>
          <p:nvPr/>
        </p:nvSpPr>
        <p:spPr>
          <a:xfrm>
            <a:off x="277423" y="5708932"/>
            <a:ext cx="1420813" cy="652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block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1A4D2-EFEE-3EC0-6048-953691461764}"/>
              </a:ext>
            </a:extLst>
          </p:cNvPr>
          <p:cNvSpPr/>
          <p:nvPr/>
        </p:nvSpPr>
        <p:spPr>
          <a:xfrm>
            <a:off x="2837405" y="5724952"/>
            <a:ext cx="971791" cy="6606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Netlist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FD8B-0599-34F0-090B-2A0B5FA40340}"/>
              </a:ext>
            </a:extLst>
          </p:cNvPr>
          <p:cNvSpPr/>
          <p:nvPr/>
        </p:nvSpPr>
        <p:spPr>
          <a:xfrm>
            <a:off x="2666071" y="2808010"/>
            <a:ext cx="1747133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Device, channel definitions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736FB-42AC-0082-77CD-9636A6412819}"/>
              </a:ext>
            </a:extLst>
          </p:cNvPr>
          <p:cNvSpPr/>
          <p:nvPr/>
        </p:nvSpPr>
        <p:spPr>
          <a:xfrm>
            <a:off x="3398108" y="4045189"/>
            <a:ext cx="1747133" cy="8335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map, disconnect map, circuits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31547-2CAB-EF69-D0CF-83CCE86938B2}"/>
              </a:ext>
            </a:extLst>
          </p:cNvPr>
          <p:cNvSpPr/>
          <p:nvPr/>
        </p:nvSpPr>
        <p:spPr>
          <a:xfrm>
            <a:off x="7138026" y="5774756"/>
            <a:ext cx="1436154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instances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0100A-FF83-73D1-5090-F486B181181B}"/>
              </a:ext>
            </a:extLst>
          </p:cNvPr>
          <p:cNvSpPr/>
          <p:nvPr/>
        </p:nvSpPr>
        <p:spPr>
          <a:xfrm>
            <a:off x="9775908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drawings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F3F85-8554-EAEB-C155-B081DF953A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698236" y="6034992"/>
            <a:ext cx="1139169" cy="2027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EE648-2768-71AC-EC04-06F636782282}"/>
              </a:ext>
            </a:extLst>
          </p:cNvPr>
          <p:cNvSpPr/>
          <p:nvPr/>
        </p:nvSpPr>
        <p:spPr>
          <a:xfrm>
            <a:off x="4882164" y="5776093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Harness build rules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263C21-6068-EAC1-4AC3-DF516453F8C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3323301" y="4878762"/>
            <a:ext cx="948374" cy="8461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4D7C91-EDA6-8287-0310-321FE1AECAE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9638" y="3384562"/>
            <a:ext cx="732037" cy="6606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2F8E94F-58B7-C12C-004D-2DFA3383263E}"/>
              </a:ext>
            </a:extLst>
          </p:cNvPr>
          <p:cNvSpPr/>
          <p:nvPr/>
        </p:nvSpPr>
        <p:spPr>
          <a:xfrm>
            <a:off x="5566332" y="2758548"/>
            <a:ext cx="1110216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build rules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51CF0-9072-9C3C-F3AE-133B528BB73C}"/>
              </a:ext>
            </a:extLst>
          </p:cNvPr>
          <p:cNvCxnSpPr>
            <a:cxnSpLocks/>
            <a:stCxn id="8" idx="3"/>
            <a:endCxn id="62" idx="1"/>
          </p:cNvCxnSpPr>
          <p:nvPr/>
        </p:nvCxnSpPr>
        <p:spPr>
          <a:xfrm>
            <a:off x="5145241" y="4461976"/>
            <a:ext cx="976199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518BEA0-460E-CF90-F47A-B47FC32F077E}"/>
              </a:ext>
            </a:extLst>
          </p:cNvPr>
          <p:cNvSpPr/>
          <p:nvPr/>
        </p:nvSpPr>
        <p:spPr>
          <a:xfrm>
            <a:off x="6121440" y="4148285"/>
            <a:ext cx="1436155" cy="62738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Instances List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EF328B-64C2-F5C4-0AE3-5A04EE0B0755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6121440" y="3385929"/>
            <a:ext cx="718078" cy="76235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49F3D6-7D4E-96E9-DFDF-59AF83B325EB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>
            <a:off x="6839518" y="4775666"/>
            <a:ext cx="1016585" cy="9990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094C7F-F27C-0930-F6EC-73D2DC931A69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5992380" y="6088447"/>
            <a:ext cx="1145646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F1DE9B-204F-F143-8810-5A74E5CEB53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74180" y="6088447"/>
            <a:ext cx="1201728" cy="13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880647-5A37-4067-EFCD-29E9A6B336A0}"/>
              </a:ext>
            </a:extLst>
          </p:cNvPr>
          <p:cNvCxnSpPr>
            <a:cxnSpLocks/>
            <a:stCxn id="103" idx="3"/>
            <a:endCxn id="99" idx="1"/>
          </p:cNvCxnSpPr>
          <p:nvPr/>
        </p:nvCxnSpPr>
        <p:spPr>
          <a:xfrm>
            <a:off x="10055136" y="4506402"/>
            <a:ext cx="593117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51AC565-37B8-294E-C09F-868D1F3298C9}"/>
              </a:ext>
            </a:extLst>
          </p:cNvPr>
          <p:cNvSpPr/>
          <p:nvPr/>
        </p:nvSpPr>
        <p:spPr>
          <a:xfrm>
            <a:off x="10648253" y="4109359"/>
            <a:ext cx="1279760" cy="79408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simulation processor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FF550-E655-801A-EDB9-3F25E1DED637}"/>
              </a:ext>
            </a:extLst>
          </p:cNvPr>
          <p:cNvSpPr/>
          <p:nvPr/>
        </p:nvSpPr>
        <p:spPr>
          <a:xfrm>
            <a:off x="7923175" y="4139192"/>
            <a:ext cx="2131961" cy="7344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harness manifest, post harness instances list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FB9F0E0-61F1-E76A-B0F1-730DAD7D7B9F}"/>
              </a:ext>
            </a:extLst>
          </p:cNvPr>
          <p:cNvCxnSpPr>
            <a:cxnSpLocks/>
            <a:stCxn id="12" idx="0"/>
            <a:endCxn id="103" idx="2"/>
          </p:cNvCxnSpPr>
          <p:nvPr/>
        </p:nvCxnSpPr>
        <p:spPr>
          <a:xfrm flipV="1">
            <a:off x="7856103" y="4873612"/>
            <a:ext cx="1133053" cy="9011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F1D567-35E8-548F-AD4E-5D669DEBB448}"/>
              </a:ext>
            </a:extLst>
          </p:cNvPr>
          <p:cNvSpPr/>
          <p:nvPr/>
        </p:nvSpPr>
        <p:spPr>
          <a:xfrm>
            <a:off x="283969" y="1887048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Signals List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9E87692-940C-19A1-6EEA-E7750C8BF2F4}"/>
              </a:ext>
            </a:extLst>
          </p:cNvPr>
          <p:cNvCxnSpPr>
            <a:cxnSpLocks/>
            <a:stCxn id="172" idx="2"/>
            <a:endCxn id="5" idx="0"/>
          </p:cNvCxnSpPr>
          <p:nvPr/>
        </p:nvCxnSpPr>
        <p:spPr>
          <a:xfrm>
            <a:off x="979466" y="4258471"/>
            <a:ext cx="8364" cy="14504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CD2CD80-2218-DA41-F750-1F88867931A3}"/>
              </a:ext>
            </a:extLst>
          </p:cNvPr>
          <p:cNvCxnSpPr>
            <a:cxnSpLocks/>
            <a:stCxn id="115" idx="2"/>
            <a:endCxn id="7" idx="1"/>
          </p:cNvCxnSpPr>
          <p:nvPr/>
        </p:nvCxnSpPr>
        <p:spPr>
          <a:xfrm>
            <a:off x="994376" y="2463600"/>
            <a:ext cx="1671695" cy="63268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549C13-93DC-FC17-75E6-B44AE14D5F11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994376" y="1163453"/>
            <a:ext cx="0" cy="7235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A7521B-D79E-AB7B-391B-9528A6A1954F}"/>
              </a:ext>
            </a:extLst>
          </p:cNvPr>
          <p:cNvSpPr/>
          <p:nvPr/>
        </p:nvSpPr>
        <p:spPr>
          <a:xfrm>
            <a:off x="7460256" y="1305874"/>
            <a:ext cx="4527254" cy="17903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6105C5D-0D74-B41D-A568-3CF15E661BF4}"/>
              </a:ext>
            </a:extLst>
          </p:cNvPr>
          <p:cNvCxnSpPr>
            <a:cxnSpLocks/>
          </p:cNvCxnSpPr>
          <p:nvPr/>
        </p:nvCxnSpPr>
        <p:spPr>
          <a:xfrm>
            <a:off x="7549169" y="1500850"/>
            <a:ext cx="766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C4EC0646-C710-606F-AACA-ED4ADE28D303}"/>
              </a:ext>
            </a:extLst>
          </p:cNvPr>
          <p:cNvSpPr txBox="1"/>
          <p:nvPr/>
        </p:nvSpPr>
        <p:spPr>
          <a:xfrm>
            <a:off x="8404303" y="1319830"/>
            <a:ext cx="345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Manually</a:t>
            </a: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Device Feature Tree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System Feature Tree</a:t>
            </a:r>
            <a:endParaRPr lang="en-US" dirty="0"/>
          </a:p>
          <a:p>
            <a:r>
              <a:rPr lang="en-US" dirty="0"/>
              <a:t>Defined in </a:t>
            </a:r>
            <a:r>
              <a:rPr lang="en-US" sz="1400" dirty="0">
                <a:highlight>
                  <a:srgbClr val="C0C0C0"/>
                </a:highlight>
                <a:latin typeface="Andale Mono" panose="020B0509000000000004" pitchFamily="49" charset="0"/>
              </a:rPr>
              <a:t>Harness Feature Tree</a:t>
            </a:r>
            <a:endParaRPr lang="en-US" dirty="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F6B59F4-92EE-A50A-13C2-C0EFA68ADF3C}"/>
              </a:ext>
            </a:extLst>
          </p:cNvPr>
          <p:cNvCxnSpPr>
            <a:cxnSpLocks/>
          </p:cNvCxnSpPr>
          <p:nvPr/>
        </p:nvCxnSpPr>
        <p:spPr>
          <a:xfrm>
            <a:off x="7549169" y="1790996"/>
            <a:ext cx="7662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66CB036-0B76-AFD7-4B8F-4CD4C3BF4A46}"/>
              </a:ext>
            </a:extLst>
          </p:cNvPr>
          <p:cNvCxnSpPr>
            <a:cxnSpLocks/>
          </p:cNvCxnSpPr>
          <p:nvPr/>
        </p:nvCxnSpPr>
        <p:spPr>
          <a:xfrm>
            <a:off x="7549169" y="2084073"/>
            <a:ext cx="76622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D89AF40-B851-7407-9309-8179012D61AC}"/>
              </a:ext>
            </a:extLst>
          </p:cNvPr>
          <p:cNvCxnSpPr>
            <a:cxnSpLocks/>
          </p:cNvCxnSpPr>
          <p:nvPr/>
        </p:nvCxnSpPr>
        <p:spPr>
          <a:xfrm>
            <a:off x="7549169" y="2345888"/>
            <a:ext cx="7662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631014-41A8-51C7-BC75-1735FC98726F}"/>
              </a:ext>
            </a:extLst>
          </p:cNvPr>
          <p:cNvSpPr/>
          <p:nvPr/>
        </p:nvSpPr>
        <p:spPr>
          <a:xfrm>
            <a:off x="269059" y="3681919"/>
            <a:ext cx="1420814" cy="5765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KiCad</a:t>
            </a:r>
            <a:r>
              <a:rPr lang="en-US" sz="1600" dirty="0"/>
              <a:t> symbol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79958CE6-ED9E-483E-F671-938C3D6C9EF1}"/>
              </a:ext>
            </a:extLst>
          </p:cNvPr>
          <p:cNvCxnSpPr>
            <a:cxnSpLocks/>
            <a:stCxn id="115" idx="2"/>
            <a:endCxn id="172" idx="0"/>
          </p:cNvCxnSpPr>
          <p:nvPr/>
        </p:nvCxnSpPr>
        <p:spPr>
          <a:xfrm flipH="1">
            <a:off x="979466" y="2463600"/>
            <a:ext cx="14910" cy="1218319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82F22A62-9012-AADF-9569-473BF21ACCBB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121440" y="2031139"/>
            <a:ext cx="0" cy="7274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26A1129A-7740-D6FC-ABAF-0D18B7E95B1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37272" y="5372100"/>
            <a:ext cx="0" cy="403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2CAA0B9-F011-DDBB-4D89-E215644F4F2E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5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A1B-334A-9F92-DB08-3880D22E4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1E1-2595-7C45-875B-97582E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42B-7CB3-58FB-5FE9-4118FC0A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1160682"/>
            <a:ext cx="11399711" cy="5370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is a python package that processes netlists and turns them into outputs.</a:t>
            </a:r>
          </a:p>
          <a:p>
            <a:r>
              <a:rPr lang="en-US" sz="2400" dirty="0"/>
              <a:t>Specify your system definition using </a:t>
            </a:r>
            <a:r>
              <a:rPr lang="en-US" sz="2400" dirty="0" err="1"/>
              <a:t>Kicad</a:t>
            </a:r>
            <a:r>
              <a:rPr lang="en-US" sz="2400" dirty="0"/>
              <a:t> or Altium to make a block diagram</a:t>
            </a:r>
          </a:p>
          <a:p>
            <a:pPr lvl="1"/>
            <a:r>
              <a:rPr lang="en-US" sz="2000" dirty="0"/>
              <a:t>Components represent devices</a:t>
            </a:r>
          </a:p>
          <a:p>
            <a:pPr lvl="1"/>
            <a:r>
              <a:rPr lang="en-US" sz="2000" dirty="0"/>
              <a:t>Nets represent harnesses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runs a bunch of code on your netlist to determine harness requirements</a:t>
            </a:r>
          </a:p>
          <a:p>
            <a:pPr lvl="1"/>
            <a:r>
              <a:rPr lang="en-US" sz="2000" dirty="0"/>
              <a:t>Builds a channel map</a:t>
            </a:r>
          </a:p>
          <a:p>
            <a:pPr lvl="1"/>
            <a:r>
              <a:rPr lang="en-US" sz="2000" dirty="0"/>
              <a:t>Builds a System Instances List (list of every part and every connection for every harness)</a:t>
            </a:r>
          </a:p>
          <a:p>
            <a:r>
              <a:rPr lang="en-US" sz="2400" dirty="0" err="1"/>
              <a:t>Harnice</a:t>
            </a:r>
            <a:r>
              <a:rPr lang="en-US" sz="2400" dirty="0"/>
              <a:t> harness editor can look for a harness inside a system</a:t>
            </a:r>
          </a:p>
          <a:p>
            <a:pPr lvl="1"/>
            <a:r>
              <a:rPr lang="en-US" sz="2000" dirty="0"/>
              <a:t>Adds parts based on standard build rules</a:t>
            </a:r>
          </a:p>
          <a:p>
            <a:pPr lvl="1"/>
            <a:r>
              <a:rPr lang="en-US" sz="2000" dirty="0"/>
              <a:t>Exports build drawings and other artifacts instantaneously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4CDA0-2B88-2A31-DBF1-B1CFEEF0A25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1591-3829-D5EF-C2A1-4F89525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2FC4-680B-53B9-6D12-774676DB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Devices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AAEBB-E480-84B8-5328-D35AF45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71" y="3948055"/>
            <a:ext cx="7115863" cy="2583373"/>
          </a:xfrm>
        </p:spPr>
        <p:txBody>
          <a:bodyPr>
            <a:normAutofit/>
          </a:bodyPr>
          <a:lstStyle/>
          <a:p>
            <a:r>
              <a:rPr lang="en-US" sz="2000" dirty="0"/>
              <a:t>Primary data structure of a device is a TSV called “</a:t>
            </a:r>
            <a:r>
              <a:rPr lang="en-US" sz="2000" dirty="0" err="1"/>
              <a:t>signals_list</a:t>
            </a:r>
            <a:r>
              <a:rPr lang="en-US" sz="2000" dirty="0"/>
              <a:t>”.</a:t>
            </a:r>
          </a:p>
          <a:p>
            <a:r>
              <a:rPr lang="en-US" sz="2000" dirty="0"/>
              <a:t>Generated from a python script that you define</a:t>
            </a:r>
          </a:p>
          <a:p>
            <a:r>
              <a:rPr lang="en-US" sz="2000" dirty="0"/>
              <a:t>Produces a </a:t>
            </a:r>
            <a:r>
              <a:rPr lang="en-US" sz="2000" dirty="0" err="1"/>
              <a:t>KiCad</a:t>
            </a:r>
            <a:r>
              <a:rPr lang="en-US" sz="2000" dirty="0"/>
              <a:t> symbol that you can import into your project for a block diagram.</a:t>
            </a:r>
          </a:p>
          <a:p>
            <a:r>
              <a:rPr lang="en-US" sz="1400" i="1" dirty="0"/>
              <a:t>Future work: will contain a .</a:t>
            </a:r>
            <a:r>
              <a:rPr lang="en-US" sz="1400" i="1" dirty="0" err="1"/>
              <a:t>kicad_esch</a:t>
            </a:r>
            <a:r>
              <a:rPr lang="en-US" sz="1400" i="1" dirty="0"/>
              <a:t> file that will allow you to define device electrical behavior.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465EA-276C-9061-35FE-03E92EC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26572"/>
            <a:ext cx="3788996" cy="61377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EC99F-9427-17B5-23A6-6BD7E265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" y="1208891"/>
            <a:ext cx="6797413" cy="2319617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28B21F-11BD-3254-70BA-B832A3E328B4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39359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E4A44-D133-07F7-E610-5A1C8E9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EA2-1A54-37B9-76B7-69AACDAA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Defining your Block Diagram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BC3036-B741-C444-6F58-1DE2346D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234" y="1212112"/>
            <a:ext cx="4024833" cy="4367584"/>
          </a:xfrm>
        </p:spPr>
        <p:txBody>
          <a:bodyPr>
            <a:normAutofit/>
          </a:bodyPr>
          <a:lstStyle/>
          <a:p>
            <a:r>
              <a:rPr lang="en-US" sz="2000" dirty="0"/>
              <a:t>Device symbols can be added to your </a:t>
            </a:r>
            <a:r>
              <a:rPr lang="en-US" sz="2000" dirty="0" err="1"/>
              <a:t>KiCad</a:t>
            </a:r>
            <a:r>
              <a:rPr lang="en-US" sz="2000" dirty="0"/>
              <a:t> schematic.</a:t>
            </a:r>
            <a:endParaRPr lang="en-US" sz="2000" i="1" dirty="0"/>
          </a:p>
          <a:p>
            <a:endParaRPr lang="en-US" sz="2000" i="1" dirty="0"/>
          </a:p>
          <a:p>
            <a:r>
              <a:rPr lang="en-US" sz="2000" dirty="0" err="1"/>
              <a:t>KiCad</a:t>
            </a:r>
            <a:r>
              <a:rPr lang="en-US" sz="2000" dirty="0"/>
              <a:t> wires can be drawn that represent entire harnesses.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is agnostic to the individual conductors, channels, or signals of a harness, just that there are certain connectors that are connected to each other.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34A83-513E-D347-0E42-053A934B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1857550"/>
            <a:ext cx="6985180" cy="314289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9473B2-5722-8BF3-754A-9BB12B364957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42834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404D-CE30-2B68-A339-0E4F9FEE2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A9A2-42EE-6C66-D53B-AE29BF93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0251"/>
            <a:ext cx="10515600" cy="1325563"/>
          </a:xfrm>
        </p:spPr>
        <p:txBody>
          <a:bodyPr/>
          <a:lstStyle/>
          <a:p>
            <a:r>
              <a:rPr lang="en-US" dirty="0"/>
              <a:t>Rendering your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D2DDC-AE4C-AF7A-7B31-CD09C0B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3" y="1215614"/>
            <a:ext cx="7772400" cy="5375469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68E1DD-CD4E-DE91-C4C7-24A3C29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61073"/>
            <a:ext cx="3641978" cy="335638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the </a:t>
            </a:r>
            <a:r>
              <a:rPr lang="en-US" sz="2000" dirty="0" err="1"/>
              <a:t>KiCad</a:t>
            </a:r>
            <a:r>
              <a:rPr lang="en-US" sz="2000" dirty="0"/>
              <a:t> netlist is exported, channels are mapped, and a system instances list is generated. </a:t>
            </a:r>
          </a:p>
          <a:p>
            <a:endParaRPr lang="en-US" sz="2000" dirty="0"/>
          </a:p>
          <a:p>
            <a:r>
              <a:rPr lang="en-US" sz="2000" dirty="0"/>
              <a:t>Each system has its own feature tree, and it acts as the primary collector for your design rules.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F6639-A047-45B3-6A5F-43E6747B12BD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2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8CE5-2D5F-9949-8F2C-5117256B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C-7897-B307-2CB6-5962DB7A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System Instances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D3D217-1BDB-375A-DA63-85851B1F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420" y="1892595"/>
            <a:ext cx="3641978" cy="4369982"/>
          </a:xfrm>
        </p:spPr>
        <p:txBody>
          <a:bodyPr>
            <a:normAutofit/>
          </a:bodyPr>
          <a:lstStyle/>
          <a:p>
            <a:r>
              <a:rPr lang="en-US" sz="2000" dirty="0"/>
              <a:t>An instances list is the complete source of truth for a system. </a:t>
            </a:r>
          </a:p>
          <a:p>
            <a:endParaRPr lang="en-US" sz="2000" dirty="0"/>
          </a:p>
          <a:p>
            <a:r>
              <a:rPr lang="en-US" sz="2000" dirty="0"/>
              <a:t>It’s a TSV database that records every possible item and its attributes that may belong to your system.</a:t>
            </a:r>
          </a:p>
          <a:p>
            <a:endParaRPr lang="en-US" sz="2000" dirty="0"/>
          </a:p>
          <a:p>
            <a:r>
              <a:rPr lang="en-US" sz="2000" dirty="0"/>
              <a:t>This file is where every downstream output pulls data from.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2B38E-B738-E6EE-630B-6CB01BD3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2" y="1618937"/>
            <a:ext cx="7772400" cy="384065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17342C-1DAA-0951-48C8-44642311228D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9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B0A2B-5275-D3AC-6988-F29AF896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3FA-B4C0-5B2E-DADD-F236CBA2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72842"/>
            <a:ext cx="10515600" cy="1325563"/>
          </a:xfrm>
        </p:spPr>
        <p:txBody>
          <a:bodyPr/>
          <a:lstStyle/>
          <a:p>
            <a:r>
              <a:rPr lang="en-US" dirty="0"/>
              <a:t>Harness Feature Tree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383028-E1FB-8A90-D7AE-530886F128D9}"/>
              </a:ext>
            </a:extLst>
          </p:cNvPr>
          <p:cNvSpPr txBox="1">
            <a:spLocks/>
          </p:cNvSpPr>
          <p:nvPr/>
        </p:nvSpPr>
        <p:spPr>
          <a:xfrm>
            <a:off x="8007442" y="930571"/>
            <a:ext cx="3954186" cy="56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a python file (</a:t>
            </a:r>
            <a:r>
              <a:rPr lang="en-US" sz="1400" dirty="0" err="1">
                <a:highlight>
                  <a:srgbClr val="C0C0C0"/>
                </a:highlight>
                <a:latin typeface="Andale Mono" panose="020B0509000000000004" pitchFamily="49" charset="0"/>
              </a:rPr>
              <a:t>feature_tree.py</a:t>
            </a:r>
            <a:r>
              <a:rPr lang="en-US" sz="2000" dirty="0"/>
              <a:t>) is called, a System Instances List is queried, and every instance that’s related to the associated </a:t>
            </a:r>
            <a:r>
              <a:rPr lang="en-US" sz="2000" dirty="0" err="1"/>
              <a:t>KiCad</a:t>
            </a:r>
            <a:r>
              <a:rPr lang="en-US" sz="2000" dirty="0"/>
              <a:t> net is brought in. </a:t>
            </a:r>
          </a:p>
          <a:p>
            <a:endParaRPr lang="en-US" sz="2000" dirty="0"/>
          </a:p>
          <a:p>
            <a:r>
              <a:rPr lang="en-US" sz="2000" dirty="0"/>
              <a:t>Similar to systems, each harness has its own feature tree, and it acts as the primary collector for your design rules.</a:t>
            </a:r>
          </a:p>
          <a:p>
            <a:endParaRPr lang="en-US" sz="2000" dirty="0"/>
          </a:p>
          <a:p>
            <a:r>
              <a:rPr lang="en-US" sz="2000" dirty="0"/>
              <a:t>It is also in charge of producing outputs, like build drawings, formboard drawings, or </a:t>
            </a:r>
            <a:r>
              <a:rPr lang="en-US" sz="2000" dirty="0" err="1"/>
              <a:t>wirelists</a:t>
            </a:r>
            <a:r>
              <a:rPr lang="en-US" sz="2000" dirty="0"/>
              <a:t>. More on those later.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F8D8B-4D2C-9269-5FC4-2A1B0BF0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1020725"/>
            <a:ext cx="7240772" cy="5588115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3EE88-5350-2FC7-D9C8-29DE1D59A536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D1AD-44F1-C2E7-5BD0-4A46006B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5051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ACBF6-0A8E-CBF8-C807-BBBC84E07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454EB22-C8FE-4E91-B81A-329DC321A49B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10236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8CFC-AF90-1FA2-C9A4-7F691015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47C3-358F-BE29-DA52-3E8F3AA5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6" y="153192"/>
            <a:ext cx="10515600" cy="1325563"/>
          </a:xfrm>
        </p:spPr>
        <p:txBody>
          <a:bodyPr/>
          <a:lstStyle/>
          <a:p>
            <a:r>
              <a:rPr lang="en-US" dirty="0" err="1"/>
              <a:t>Harnice’s</a:t>
            </a:r>
            <a:r>
              <a:rPr lang="en-US" dirty="0"/>
              <a:t> strict requirement on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7272-FF09-BE5E-8ABF-03559D23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8" y="1478754"/>
            <a:ext cx="11430000" cy="5017739"/>
          </a:xfrm>
        </p:spPr>
        <p:txBody>
          <a:bodyPr>
            <a:normAutofit/>
          </a:bodyPr>
          <a:lstStyle/>
          <a:p>
            <a:r>
              <a:rPr lang="en-US" dirty="0"/>
              <a:t>Major departure from existing </a:t>
            </a:r>
            <a:r>
              <a:rPr lang="en-US" dirty="0" err="1"/>
              <a:t>eCAD</a:t>
            </a:r>
            <a:r>
              <a:rPr lang="en-US" dirty="0"/>
              <a:t> packages:</a:t>
            </a:r>
          </a:p>
          <a:p>
            <a:pPr lvl="1"/>
            <a:r>
              <a:rPr lang="en-US" b="1" dirty="0"/>
              <a:t>YOU CAN PUT ANYTHING* ANYWHERE.</a:t>
            </a:r>
          </a:p>
          <a:p>
            <a:endParaRPr lang="en-US" dirty="0"/>
          </a:p>
          <a:p>
            <a:r>
              <a:rPr lang="en-US" dirty="0"/>
              <a:t>As long as a thing can be defined as an “instance”, it can end up in your electrical system. </a:t>
            </a:r>
            <a:r>
              <a:rPr lang="en-US" dirty="0" err="1"/>
              <a:t>Harnice</a:t>
            </a:r>
            <a:r>
              <a:rPr lang="en-US" dirty="0"/>
              <a:t> doesn’t care if you need string, nails, plumbing fittings, raccoons, cables, or connectors.</a:t>
            </a:r>
          </a:p>
          <a:p>
            <a:endParaRPr lang="en-US" dirty="0"/>
          </a:p>
          <a:p>
            <a:r>
              <a:rPr lang="en-US" dirty="0"/>
              <a:t>You write your own instance definitions, your own </a:t>
            </a:r>
            <a:r>
              <a:rPr lang="en-US" dirty="0" err="1"/>
              <a:t>item_types</a:t>
            </a:r>
            <a:r>
              <a:rPr lang="en-US" dirty="0"/>
              <a:t>, your own vocabulary, your own relationships.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/>
              <a:t>*The following slides define the </a:t>
            </a:r>
            <a:r>
              <a:rPr lang="en-US" sz="2000" b="1" i="1" dirty="0">
                <a:solidFill>
                  <a:srgbClr val="C00000"/>
                </a:solidFill>
              </a:rPr>
              <a:t>exceptions</a:t>
            </a:r>
            <a:r>
              <a:rPr lang="en-US" sz="2000" b="1" i="1" dirty="0"/>
              <a:t> to the above. We couldn’t get away with everything.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659338-6464-3C60-0F71-B3F2326B84F2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7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9575-AE71-ECF4-FDB0-BA9FBC61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945-6EB3-87BC-79C3-72A2153F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General Terminology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83FD0-1F69-9EC6-553E-ADADACBB030E}"/>
              </a:ext>
            </a:extLst>
          </p:cNvPr>
          <p:cNvGraphicFramePr>
            <a:graphicFrameLocks noGrp="1"/>
          </p:cNvGraphicFramePr>
          <p:nvPr/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7C69F-F20D-FDD3-5485-E0FC35BDA654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NEEDS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E5FB8-33B7-57A8-6A76-183019E2915A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86CBC-8789-3E2F-12DC-8A855B1B70D0}"/>
              </a:ext>
            </a:extLst>
          </p:cNvPr>
          <p:cNvSpPr/>
          <p:nvPr/>
        </p:nvSpPr>
        <p:spPr>
          <a:xfrm rot="20079144">
            <a:off x="2394572" y="3138489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89E3-1CE9-4798-408A-BB211A99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Products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559C7-A025-3B25-9B92-33F18CF0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55121"/>
              </p:ext>
            </p:extLst>
          </p:nvPr>
        </p:nvGraphicFramePr>
        <p:xfrm>
          <a:off x="147085" y="2321660"/>
          <a:ext cx="11897829" cy="279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2198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32198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flagnote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harness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ndale Mono" panose="020B05090000000000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ndale Mono" panose="020B0509000000000004" pitchFamily="49" charset="0"/>
                        </a:rPr>
                        <a:t>tblock</a:t>
                      </a:r>
                      <a:endParaRPr lang="en-US" sz="14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Something you can purchase by the spool or lot, contains conductor(s) that can be assigned to circuits inside a harness. Usually shows up in a bill of materials.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Uniquely identifiable set of signals that allow electrical intent to be documented and later referenced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Item you can buy that has signals, connectors, channels. Exhibits electrical behavior. The fundamental “block” element in a block diagram.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Set of two electrical connectors that has a predefined pinout, connector selection, and set of channels that can host circuits.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bubble shape on a drawing that usually points to something via a leader arrow.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set of circuits that satisfies a channel map. Also contains instructions about how to be built from a set of selected parts.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Something you can purchase per each or per unit. May have a 1:1 drawing that can be located on a formboard drawing. usually shows up in a bill of materials.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collection of devices and harnesses that satisfies a set of functionality requirements for some external purpose.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page SVG, usually with your name or company logo, that makes your drawings look professional.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449CEA-087E-3D7A-DA73-D4F2318F184B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things you can “render” by calling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-r</a:t>
            </a:r>
            <a:r>
              <a:rPr lang="en-US" sz="2400" dirty="0"/>
              <a:t> or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harnice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 --render </a:t>
            </a:r>
            <a:r>
              <a:rPr lang="en-US" sz="2400" dirty="0"/>
              <a:t>from within a </a:t>
            </a:r>
            <a:r>
              <a:rPr lang="en-US" sz="2400" dirty="0" err="1"/>
              <a:t>partnumber</a:t>
            </a:r>
            <a:r>
              <a:rPr lang="en-US" sz="2400" dirty="0"/>
              <a:t>/revision directory, but when done so, fundamentally different things happen.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432E1-CCCA-BFB5-C3B0-FC14A20824F9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F400E-076E-5A36-41E8-8C70056C0F25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4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648C-42C1-80DC-35C8-1C51EE90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1B98-BAE2-EB83-357C-EFD65BDA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6" y="78047"/>
            <a:ext cx="10515600" cy="868252"/>
          </a:xfrm>
        </p:spPr>
        <p:txBody>
          <a:bodyPr/>
          <a:lstStyle/>
          <a:p>
            <a:r>
              <a:rPr lang="en-US" dirty="0"/>
              <a:t>Types of Lists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9D9D54-E545-B62B-BFCF-09CBF8DE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6278"/>
              </p:ext>
            </p:extLst>
          </p:nvPr>
        </p:nvGraphicFramePr>
        <p:xfrm>
          <a:off x="147085" y="2321660"/>
          <a:ext cx="11897831" cy="341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85480139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0718352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42442172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796312361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26418917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5306067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15741246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6708970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78841400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0311511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2774648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02553"/>
                  </a:ext>
                </a:extLst>
              </a:tr>
              <a:tr h="21454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channels on devices within </a:t>
                      </a:r>
                      <a:r>
                        <a:rPr lang="en-US" sz="1200" dirty="0" err="1"/>
                        <a:t>merged_nets</a:t>
                      </a:r>
                      <a:r>
                        <a:rPr lang="en-US" sz="1200" dirty="0"/>
                        <a:t> that are either mapped to other channels or are unmapped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individual electrical connection that must be present in your system or harness to satisfy your channel and disconnect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available channel on a every disconnect, and every channel that may or may not pass through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list of every physical or notional thing, drawing element, or concept that defines a system or harness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A report of what was imported during the most recent render of the current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table that relates reference designator to part number(s), and may contain other information indexed to the reference designator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file where users can manually define </a:t>
                      </a:r>
                      <a:r>
                        <a:rPr lang="en-US" sz="1200" dirty="0" err="1"/>
                        <a:t>flagnotes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SHOULD WE CALL THIS CONNECTORS LIST?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every physical or notional thing, drawing element, or concept that includes instances added at the harness level, that represents a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record of every revision of a part, and its release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A list of circuits that appear on connectors and are part of channels that belong to a device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53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2894B95-2604-CC2C-5343-29B16050DAC0}"/>
              </a:ext>
            </a:extLst>
          </p:cNvPr>
          <p:cNvSpPr txBox="1">
            <a:spLocks/>
          </p:cNvSpPr>
          <p:nvPr/>
        </p:nvSpPr>
        <p:spPr>
          <a:xfrm>
            <a:off x="588039" y="838290"/>
            <a:ext cx="10969551" cy="114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are commonly used data structures in </a:t>
            </a:r>
            <a:r>
              <a:rPr lang="en-US" sz="2400" dirty="0" err="1"/>
              <a:t>Harnice</a:t>
            </a:r>
            <a:r>
              <a:rPr lang="en-US" sz="2400" dirty="0"/>
              <a:t>. They’re almost all TSV’s (tab-separated values). Functions related to these lists can be called by </a:t>
            </a:r>
            <a:r>
              <a:rPr lang="en-US" sz="2000" dirty="0" err="1">
                <a:highlight>
                  <a:srgbClr val="C0C0C0"/>
                </a:highlight>
                <a:latin typeface="Andale Mono" panose="020B0509000000000004" pitchFamily="49" charset="0"/>
              </a:rPr>
              <a:t>list_name.command</a:t>
            </a:r>
            <a:r>
              <a:rPr lang="en-US" sz="2000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2BE42-4140-BA2D-E1B9-7AAF082F4C16}"/>
              </a:ext>
            </a:extLst>
          </p:cNvPr>
          <p:cNvSpPr txBox="1"/>
          <p:nvPr/>
        </p:nvSpPr>
        <p:spPr>
          <a:xfrm>
            <a:off x="147085" y="2060821"/>
            <a:ext cx="1369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Sorted alphabetically -&gt;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C96EA-2DAF-74F0-0B53-F243CA91E8B5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7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C9F-288F-E339-5D9B-27D00850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b="1" dirty="0"/>
              <a:t>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508D-29C0-BEB2-64BD-C8B7B8E7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253331"/>
            <a:ext cx="4071730" cy="4351338"/>
          </a:xfrm>
        </p:spPr>
        <p:txBody>
          <a:bodyPr/>
          <a:lstStyle/>
          <a:p>
            <a:r>
              <a:rPr lang="en-US" dirty="0"/>
              <a:t>Signals Lists are the primary way </a:t>
            </a:r>
            <a:r>
              <a:rPr lang="en-US" dirty="0" err="1"/>
              <a:t>Harnice</a:t>
            </a:r>
            <a:r>
              <a:rPr lang="en-US" dirty="0"/>
              <a:t> stores information about devices</a:t>
            </a:r>
          </a:p>
          <a:p>
            <a:r>
              <a:rPr lang="en-US" dirty="0"/>
              <a:t>Source of truth for devices or disconnects</a:t>
            </a:r>
          </a:p>
          <a:p>
            <a:r>
              <a:rPr lang="en-US" dirty="0"/>
              <a:t>Exhaustive list of every electrical connection going into or out of the device or disconnect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5BE-DA9F-A840-A670-CB49A6B8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7" y="1290479"/>
            <a:ext cx="6718852" cy="7507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BCFA4-15EF-AD23-0134-B0F6695A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3291904"/>
            <a:ext cx="6718851" cy="275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4538-1FAE-0030-90AC-8512B55DE61C}"/>
              </a:ext>
            </a:extLst>
          </p:cNvPr>
          <p:cNvSpPr txBox="1"/>
          <p:nvPr/>
        </p:nvSpPr>
        <p:spPr>
          <a:xfrm>
            <a:off x="4614071" y="755332"/>
            <a:ext cx="489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 (for Shure SM58 microphone)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C12C6-57A2-1A0B-B30D-530884F887BC}"/>
              </a:ext>
            </a:extLst>
          </p:cNvPr>
          <p:cNvSpPr txBox="1"/>
          <p:nvPr/>
        </p:nvSpPr>
        <p:spPr>
          <a:xfrm>
            <a:off x="4614071" y="2781906"/>
            <a:ext cx="548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 (for a bespoke audio use case)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84B60-8A46-84FB-C503-F7312FEDB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39427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897082B-FC52-841D-BEC8-45C272485C7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4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79800-7EEC-58A2-910D-931BFC80F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B7B8-30AD-DCDC-09E6-32D0AD0B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Feature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83696-210D-00EF-5E04-DF17222E3ACA}"/>
              </a:ext>
            </a:extLst>
          </p:cNvPr>
          <p:cNvSpPr txBox="1"/>
          <p:nvPr/>
        </p:nvSpPr>
        <p:spPr>
          <a:xfrm>
            <a:off x="520177" y="1096289"/>
            <a:ext cx="997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script to easily write long Signals Lists. Rely on basic Python to avoid typing manually.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02E73-E36D-80F1-651E-A50E51332837}"/>
              </a:ext>
            </a:extLst>
          </p:cNvPr>
          <p:cNvSpPr/>
          <p:nvPr/>
        </p:nvSpPr>
        <p:spPr>
          <a:xfrm>
            <a:off x="284616" y="1485694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device</a:t>
            </a:r>
          </a:p>
          <a:p>
            <a:pPr algn="ctr"/>
            <a:r>
              <a:rPr lang="en-US" i="1" dirty="0"/>
              <a:t>Or</a:t>
            </a:r>
            <a:endParaRPr lang="en-US" sz="1400" i="1" dirty="0"/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harnice</a:t>
            </a:r>
            <a:r>
              <a:rPr lang="en-US" sz="1400" dirty="0">
                <a:latin typeface="Andale Mono" panose="020B0509000000000004" pitchFamily="49" charset="0"/>
              </a:rPr>
              <a:t> -r disconnect</a:t>
            </a:r>
          </a:p>
        </p:txBody>
      </p:sp>
      <p:sp>
        <p:nvSpPr>
          <p:cNvPr id="9" name="Decision 8">
            <a:extLst>
              <a:ext uri="{FF2B5EF4-FFF2-40B4-BE49-F238E27FC236}">
                <a16:creationId xmlns:a16="http://schemas.microsoft.com/office/drawing/2014/main" id="{9B7F5F70-59EA-9170-AE1E-90905DCA2D93}"/>
              </a:ext>
            </a:extLst>
          </p:cNvPr>
          <p:cNvSpPr/>
          <p:nvPr/>
        </p:nvSpPr>
        <p:spPr>
          <a:xfrm>
            <a:off x="3767605" y="2161551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Signals List Exists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05CC36C-2B45-26DB-B1BD-4228E09C45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3217822" y="1965160"/>
            <a:ext cx="1505747" cy="196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ecision 13">
            <a:extLst>
              <a:ext uri="{FF2B5EF4-FFF2-40B4-BE49-F238E27FC236}">
                <a16:creationId xmlns:a16="http://schemas.microsoft.com/office/drawing/2014/main" id="{E1B1D8A2-0388-CB05-6EA0-F6A53EE22C4D}"/>
              </a:ext>
            </a:extLst>
          </p:cNvPr>
          <p:cNvSpPr/>
          <p:nvPr/>
        </p:nvSpPr>
        <p:spPr>
          <a:xfrm>
            <a:off x="1030816" y="3136069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AF6F4-A81D-AB75-8ECA-E9AF56211D75}"/>
              </a:ext>
            </a:extLst>
          </p:cNvPr>
          <p:cNvSpPr/>
          <p:nvPr/>
        </p:nvSpPr>
        <p:spPr>
          <a:xfrm>
            <a:off x="494328" y="548445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new </a:t>
            </a:r>
            <a:r>
              <a:rPr lang="en-US" dirty="0" err="1"/>
              <a:t>feature_tree.py</a:t>
            </a:r>
            <a:r>
              <a:rPr lang="en-US" dirty="0"/>
              <a:t> from default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5D76D50-F6D6-9521-85D0-B07CD2E4141F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1986781" y="2928993"/>
            <a:ext cx="1780825" cy="207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141BA-7081-DCB0-7E21-29E16B567B6E}"/>
              </a:ext>
            </a:extLst>
          </p:cNvPr>
          <p:cNvSpPr/>
          <p:nvPr/>
        </p:nvSpPr>
        <p:spPr>
          <a:xfrm>
            <a:off x="3021592" y="2734724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865619F-EE5B-DA68-89BE-2E2556CB038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1567109" y="5064778"/>
            <a:ext cx="813495" cy="25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C151734-3BA4-FD97-F0B5-DE7C268F75C9}"/>
              </a:ext>
            </a:extLst>
          </p:cNvPr>
          <p:cNvSpPr/>
          <p:nvPr/>
        </p:nvSpPr>
        <p:spPr>
          <a:xfrm>
            <a:off x="1744869" y="4825556"/>
            <a:ext cx="471122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AC5241-0347-3023-74F6-F5DD96DB027C}"/>
              </a:ext>
            </a:extLst>
          </p:cNvPr>
          <p:cNvSpPr/>
          <p:nvPr/>
        </p:nvSpPr>
        <p:spPr>
          <a:xfrm>
            <a:off x="5246480" y="5478100"/>
            <a:ext cx="293320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</a:t>
            </a:r>
            <a:r>
              <a:rPr lang="en-US" dirty="0" err="1"/>
              <a:t>feature_tree.py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939BA10-BDEA-77E8-61CE-F53B6C7143C2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>
            <a:off x="2942744" y="3903512"/>
            <a:ext cx="2303736" cy="20540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257B60E-12C2-39EB-1F8B-30C7BF8F2600}"/>
              </a:ext>
            </a:extLst>
          </p:cNvPr>
          <p:cNvCxnSpPr>
            <a:cxnSpLocks/>
            <a:stCxn id="15" idx="3"/>
            <a:endCxn id="48" idx="1"/>
          </p:cNvCxnSpPr>
          <p:nvPr/>
        </p:nvCxnSpPr>
        <p:spPr>
          <a:xfrm flipV="1">
            <a:off x="3427534" y="5957566"/>
            <a:ext cx="1818946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CCD39EE-5616-79D5-5E32-7FF0BE9D131D}"/>
              </a:ext>
            </a:extLst>
          </p:cNvPr>
          <p:cNvSpPr/>
          <p:nvPr/>
        </p:nvSpPr>
        <p:spPr>
          <a:xfrm>
            <a:off x="3061280" y="3696436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61" name="Decision 60">
            <a:extLst>
              <a:ext uri="{FF2B5EF4-FFF2-40B4-BE49-F238E27FC236}">
                <a16:creationId xmlns:a16="http://schemas.microsoft.com/office/drawing/2014/main" id="{1BA5F7F4-D423-741A-293F-D7DE8B780FFD}"/>
              </a:ext>
            </a:extLst>
          </p:cNvPr>
          <p:cNvSpPr/>
          <p:nvPr/>
        </p:nvSpPr>
        <p:spPr>
          <a:xfrm>
            <a:off x="6226071" y="3497744"/>
            <a:ext cx="1911928" cy="153488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Tree Exists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AFEE0-26A9-3E16-79E9-E9FED2239DE4}"/>
              </a:ext>
            </a:extLst>
          </p:cNvPr>
          <p:cNvSpPr/>
          <p:nvPr/>
        </p:nvSpPr>
        <p:spPr>
          <a:xfrm>
            <a:off x="10104120" y="5478100"/>
            <a:ext cx="1964096" cy="958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and exit</a:t>
            </a:r>
            <a:endParaRPr lang="en-US" dirty="0">
              <a:latin typeface="Andale Mono" panose="020B0509000000000004" pitchFamily="49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0AE6932-8439-8D2A-301B-8AEC812D2458}"/>
              </a:ext>
            </a:extLst>
          </p:cNvPr>
          <p:cNvCxnSpPr>
            <a:cxnSpLocks/>
            <a:stCxn id="9" idx="3"/>
            <a:endCxn id="61" idx="0"/>
          </p:cNvCxnSpPr>
          <p:nvPr/>
        </p:nvCxnSpPr>
        <p:spPr>
          <a:xfrm>
            <a:off x="5679533" y="2928994"/>
            <a:ext cx="1502502" cy="5687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6B58B-01FA-5745-357A-322F78DF5D0E}"/>
              </a:ext>
            </a:extLst>
          </p:cNvPr>
          <p:cNvSpPr/>
          <p:nvPr/>
        </p:nvSpPr>
        <p:spPr>
          <a:xfrm>
            <a:off x="5959662" y="2692188"/>
            <a:ext cx="715458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78ACE757-33C3-1E46-9BEA-187AE3BA75F8}"/>
              </a:ext>
            </a:extLst>
          </p:cNvPr>
          <p:cNvCxnSpPr>
            <a:cxnSpLocks/>
            <a:stCxn id="61" idx="1"/>
            <a:endCxn id="48" idx="1"/>
          </p:cNvCxnSpPr>
          <p:nvPr/>
        </p:nvCxnSpPr>
        <p:spPr>
          <a:xfrm rot="10800000" flipV="1">
            <a:off x="5246481" y="4265186"/>
            <a:ext cx="979591" cy="1692379"/>
          </a:xfrm>
          <a:prstGeom prst="bentConnector3">
            <a:avLst>
              <a:gd name="adj1" fmla="val 1233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D8CDC7C-790D-F512-2D5B-1CFC45F5982A}"/>
              </a:ext>
            </a:extLst>
          </p:cNvPr>
          <p:cNvSpPr/>
          <p:nvPr/>
        </p:nvSpPr>
        <p:spPr>
          <a:xfrm>
            <a:off x="5304956" y="4045308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C3D35B8-3402-8836-410E-82125AA79F34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137999" y="4265187"/>
            <a:ext cx="1966121" cy="1692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6214DED-270C-3CBB-2731-7E60975F5952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8179686" y="5957566"/>
            <a:ext cx="19244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416CC8-B50E-0C2B-125D-B6D3D53FBFD6}"/>
              </a:ext>
            </a:extLst>
          </p:cNvPr>
          <p:cNvSpPr/>
          <p:nvPr/>
        </p:nvSpPr>
        <p:spPr>
          <a:xfrm>
            <a:off x="8390642" y="4058111"/>
            <a:ext cx="587789" cy="4141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A61CAB-43BA-67CD-708F-D697F000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4697DA1-9853-5D86-F150-436ADBD460D2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2617685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0B3-6EAC-09B0-D096-87A1B1F3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86BC-370F-06B3-4E0B-036C382A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270341"/>
            <a:ext cx="10515600" cy="854323"/>
          </a:xfrm>
        </p:spPr>
        <p:txBody>
          <a:bodyPr>
            <a:normAutofit/>
          </a:bodyPr>
          <a:lstStyle/>
          <a:p>
            <a:r>
              <a:rPr lang="en-US" dirty="0"/>
              <a:t>Rules about Signals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BA7F-D299-CCA4-1B9F-D4987671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73" y="1124663"/>
            <a:ext cx="10782670" cy="4450513"/>
          </a:xfrm>
        </p:spPr>
        <p:txBody>
          <a:bodyPr>
            <a:normAutofit/>
          </a:bodyPr>
          <a:lstStyle/>
          <a:p>
            <a:r>
              <a:rPr lang="en-US" sz="1800" dirty="0"/>
              <a:t>Every combination of 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channel_id</a:t>
            </a:r>
            <a:r>
              <a:rPr lang="en-US" sz="1800" dirty="0">
                <a:latin typeface="Andale Mono" panose="020B0509000000000004" pitchFamily="49" charset="0"/>
              </a:rPr>
              <a:t>, signal)</a:t>
            </a:r>
            <a:r>
              <a:rPr lang="en-US" sz="1800" dirty="0"/>
              <a:t> must be unique within the signals list</a:t>
            </a:r>
          </a:p>
          <a:p>
            <a:pPr lvl="1"/>
            <a:r>
              <a:rPr lang="en-US" sz="1400" dirty="0"/>
              <a:t>You can’t have two “ch1, pos” signals on the same device</a:t>
            </a:r>
          </a:p>
          <a:p>
            <a:r>
              <a:rPr lang="en-US" sz="1800" dirty="0"/>
              <a:t>Every signal of a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/>
              <a:t>must be present in the Signals List</a:t>
            </a:r>
          </a:p>
          <a:p>
            <a:pPr lvl="1"/>
            <a:r>
              <a:rPr lang="en-US" sz="1400" dirty="0"/>
              <a:t>If your </a:t>
            </a:r>
            <a:r>
              <a:rPr lang="en-US" sz="1400" dirty="0" err="1">
                <a:latin typeface="Andale Mono" panose="020B0509000000000004" pitchFamily="49" charset="0"/>
              </a:rPr>
              <a:t>channel_type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/>
              <a:t>requires “positive” and “negative”, you have to have both in your signals list</a:t>
            </a:r>
          </a:p>
          <a:p>
            <a:r>
              <a:rPr lang="en-US" sz="1800" dirty="0"/>
              <a:t>Every signal in the Signals List must be present in the </a:t>
            </a:r>
            <a:r>
              <a:rPr lang="en-US" sz="1800" dirty="0" err="1">
                <a:latin typeface="Andale Mono" panose="020B0509000000000004" pitchFamily="49" charset="0"/>
              </a:rPr>
              <a:t>channel_type</a:t>
            </a:r>
            <a:endParaRPr lang="en-US" sz="1800" dirty="0"/>
          </a:p>
          <a:p>
            <a:pPr lvl="1"/>
            <a:r>
              <a:rPr lang="en-US" sz="1400" dirty="0"/>
              <a:t>If you need to add signals that aren’t already part of your pre-defined </a:t>
            </a:r>
            <a:r>
              <a:rPr lang="en-US" sz="1400" dirty="0" err="1"/>
              <a:t>channel_type</a:t>
            </a:r>
            <a:r>
              <a:rPr lang="en-US" sz="1400" dirty="0"/>
              <a:t>, you’ll need to define a new </a:t>
            </a:r>
            <a:r>
              <a:rPr lang="en-US" sz="1400" dirty="0" err="1"/>
              <a:t>channel_type</a:t>
            </a:r>
            <a:r>
              <a:rPr lang="en-US" sz="1400" dirty="0"/>
              <a:t>.</a:t>
            </a:r>
          </a:p>
          <a:p>
            <a:r>
              <a:rPr lang="en-US" sz="1800" dirty="0"/>
              <a:t>You can’t put signals of the same channel on different connectors</a:t>
            </a:r>
          </a:p>
          <a:p>
            <a:pPr lvl="1"/>
            <a:r>
              <a:rPr lang="en-US" sz="1400" dirty="0"/>
              <a:t>While this may sound convenient, it breaks a lot of internal assumptions </a:t>
            </a:r>
            <a:r>
              <a:rPr lang="en-US" sz="1400" dirty="0" err="1"/>
              <a:t>Harnice</a:t>
            </a:r>
            <a:r>
              <a:rPr lang="en-US" sz="1400" dirty="0"/>
              <a:t> is making on the back end about how to map channels. </a:t>
            </a:r>
          </a:p>
          <a:p>
            <a:pPr lvl="1"/>
            <a:r>
              <a:rPr lang="en-US" sz="1400" dirty="0"/>
              <a:t>If you need to do this, I recommend defining one channel type per signal, then write a macro for mapping the channels to their respective destinations.</a:t>
            </a:r>
          </a:p>
          <a:p>
            <a:r>
              <a:rPr lang="en-US" sz="1800" dirty="0"/>
              <a:t>“A” and “B” channels of the same disconnect must be compatible with each other</a:t>
            </a:r>
            <a:endParaRPr lang="en-US" sz="1400" dirty="0"/>
          </a:p>
          <a:p>
            <a:pPr lvl="1"/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94118-DDDE-7947-F822-F3519C87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D8C1FFF-5DA2-E73B-1424-DBBD9BC8E679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EEED-391A-AF89-0274-42E586D2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320896"/>
            <a:ext cx="7036293" cy="868871"/>
          </a:xfrm>
        </p:spPr>
        <p:txBody>
          <a:bodyPr/>
          <a:lstStyle/>
          <a:p>
            <a:r>
              <a:rPr lang="en-US" dirty="0"/>
              <a:t>Signals List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E3C2E-0B70-D147-EB14-6E2A5BA6BB37}"/>
              </a:ext>
            </a:extLst>
          </p:cNvPr>
          <p:cNvSpPr txBox="1"/>
          <p:nvPr/>
        </p:nvSpPr>
        <p:spPr>
          <a:xfrm>
            <a:off x="343913" y="199527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signals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3E924-ADEF-623D-B952-AF8318052E53}"/>
              </a:ext>
            </a:extLst>
          </p:cNvPr>
          <p:cNvSpPr txBox="1"/>
          <p:nvPr/>
        </p:nvSpPr>
        <p:spPr>
          <a:xfrm>
            <a:off x="542084" y="4404211"/>
            <a:ext cx="247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Disconnect signals list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D515CA-F303-6FD7-B302-F5C839E76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30456"/>
              </p:ext>
            </p:extLst>
          </p:nvPr>
        </p:nvGraphicFramePr>
        <p:xfrm>
          <a:off x="343913" y="4845908"/>
          <a:ext cx="10515600" cy="1232101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5003081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645870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744087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221446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211137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532100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289178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2377203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B_cavity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B_channel_type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694363"/>
                  </a:ext>
                </a:extLst>
              </a:tr>
              <a:tr h="54940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the “A” side of this disconnector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Usually the same as “A” cavity if the connectors are compatible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necessarily the same as “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A_channel_type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” because one side of disconnect is usually “input” and the other is “output”</a:t>
                      </a:r>
                    </a:p>
                  </a:txBody>
                  <a:tcPr marL="7991" marR="7991" marT="799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436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877201-11A8-CB68-7B34-4064493C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72472"/>
              </p:ext>
            </p:extLst>
          </p:nvPr>
        </p:nvGraphicFramePr>
        <p:xfrm>
          <a:off x="965076" y="2606675"/>
          <a:ext cx="7885962" cy="822325"/>
        </p:xfrm>
        <a:graphic>
          <a:graphicData uri="http://schemas.openxmlformats.org/drawingml/2006/table">
            <a:tbl>
              <a:tblPr/>
              <a:tblGrid>
                <a:gridCol w="1314327">
                  <a:extLst>
                    <a:ext uri="{9D8B030D-6E8A-4147-A177-3AD203B41FA5}">
                      <a16:colId xmlns:a16="http://schemas.microsoft.com/office/drawing/2014/main" val="2246803518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01887414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893810431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654816132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2133930730"/>
                    </a:ext>
                  </a:extLst>
                </a:gridCol>
                <a:gridCol w="1314327">
                  <a:extLst>
                    <a:ext uri="{9D8B030D-6E8A-4147-A177-3AD203B41FA5}">
                      <a16:colId xmlns:a16="http://schemas.microsoft.com/office/drawing/2014/main" val="1274283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connector_name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connector_mpn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channel_type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67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Unique name of the channel that this signal is part of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Electrical signal “positive”, “TX”,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etc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 of the connector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Cavity name of where this signal lands on your device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 specific, this may directly end up in your BOM later</a:t>
                      </a:r>
                    </a:p>
                    <a:p>
                      <a:pPr algn="ctr" fontAlgn="b">
                        <a:buNone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Intended purpose, mate, and map compatibility is contained here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87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9E58597-C580-072F-B82F-8271CF0232DF}"/>
              </a:ext>
            </a:extLst>
          </p:cNvPr>
          <p:cNvSpPr txBox="1"/>
          <p:nvPr/>
        </p:nvSpPr>
        <p:spPr>
          <a:xfrm>
            <a:off x="343913" y="1220172"/>
            <a:ext cx="6151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ndale Mono" panose="020B0509000000000004" pitchFamily="49" charset="0"/>
              </a:rPr>
              <a:t>signals_list.write_signal</a:t>
            </a:r>
            <a:r>
              <a:rPr lang="en-US" sz="1800" dirty="0">
                <a:latin typeface="Andale Mono" panose="020B0509000000000004" pitchFamily="49" charset="0"/>
              </a:rPr>
              <a:t>()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F5F1B4-8E30-E36F-86AD-FA8314B6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56757AE-D262-1CE8-5A00-D6F1048E286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0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572-4BC6-0E7A-314D-766EB9B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KiCad</a:t>
            </a:r>
            <a:r>
              <a:rPr lang="en-US" dirty="0"/>
              <a:t>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2FCC-185C-F86A-3605-649E7991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you render a device Signals List, it’ll make a </a:t>
            </a:r>
            <a:r>
              <a:rPr lang="en-US" sz="2000" dirty="0" err="1"/>
              <a:t>KiCad</a:t>
            </a:r>
            <a:r>
              <a:rPr lang="en-US" sz="2000" dirty="0"/>
              <a:t> schematic symbol in the parent directory</a:t>
            </a:r>
          </a:p>
          <a:p>
            <a:endParaRPr lang="en-US" sz="2000" dirty="0"/>
          </a:p>
          <a:p>
            <a:r>
              <a:rPr lang="en-US" sz="2000" dirty="0" err="1"/>
              <a:t>KiCad</a:t>
            </a:r>
            <a:r>
              <a:rPr lang="en-US" sz="2000" dirty="0"/>
              <a:t> Symbol will contain ports that match the set of connectors that you’ve specified in Signals List</a:t>
            </a:r>
          </a:p>
          <a:p>
            <a:endParaRPr lang="en-US" sz="2000" dirty="0"/>
          </a:p>
          <a:p>
            <a:r>
              <a:rPr lang="en-US" sz="2000" dirty="0"/>
              <a:t>Render will not affect placement or graphic design of your symbol, just port count and symbol attributes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99FE90-CC06-0C0F-4632-D30B268F7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BB55DED-C6BE-C3C1-4686-C3D119FDB4DA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3242-B811-1918-2A74-845D81BF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0515600" cy="834328"/>
          </a:xfrm>
        </p:spPr>
        <p:txBody>
          <a:bodyPr/>
          <a:lstStyle/>
          <a:p>
            <a:r>
              <a:rPr lang="en-US" dirty="0"/>
              <a:t>Define “Electrical System”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1F0D-E4B9-9F7D-3124-462AE332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9" y="1281113"/>
            <a:ext cx="6083300" cy="4295773"/>
          </a:xfrm>
        </p:spPr>
        <p:txBody>
          <a:bodyPr>
            <a:noAutofit/>
          </a:bodyPr>
          <a:lstStyle/>
          <a:p>
            <a:r>
              <a:rPr lang="en-US" sz="2400" dirty="0"/>
              <a:t>An electrical system is any collection of circuit boards, electrical boxes, devices, </a:t>
            </a:r>
            <a:r>
              <a:rPr lang="en-US" sz="2400" dirty="0" err="1"/>
              <a:t>etc</a:t>
            </a:r>
            <a:r>
              <a:rPr lang="en-US" sz="2400" dirty="0"/>
              <a:t>, that connect to and interact with each other with wires or harnesses</a:t>
            </a:r>
          </a:p>
          <a:p>
            <a:r>
              <a:rPr lang="en-US" sz="2400" dirty="0"/>
              <a:t>Examples:</a:t>
            </a:r>
            <a:endParaRPr lang="en-US" sz="2000" dirty="0"/>
          </a:p>
          <a:p>
            <a:pPr marL="742950" lvl="1" indent="-285750"/>
            <a:r>
              <a:rPr lang="en-US" sz="2000" dirty="0"/>
              <a:t>Concert sound system</a:t>
            </a:r>
          </a:p>
          <a:p>
            <a:pPr marL="742950" lvl="1" indent="-285750"/>
            <a:r>
              <a:rPr lang="en-US" sz="2000" dirty="0"/>
              <a:t>Control compute system for plane, car, rocket</a:t>
            </a:r>
          </a:p>
          <a:p>
            <a:pPr marL="742950" lvl="1" indent="-285750"/>
            <a:r>
              <a:rPr lang="en-US" sz="2000" dirty="0"/>
              <a:t>Commercial power distribution system</a:t>
            </a:r>
          </a:p>
          <a:p>
            <a:pPr marL="742950" lvl="1" indent="-285750"/>
            <a:r>
              <a:rPr lang="en-US" sz="2000" dirty="0"/>
              <a:t>iPhone</a:t>
            </a:r>
          </a:p>
          <a:p>
            <a:pPr marL="742950" lvl="1" indent="-285750"/>
            <a:r>
              <a:rPr lang="en-US" sz="2000" dirty="0"/>
              <a:t>City power distribution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31569-E712-6432-C154-6955980ADBAC}"/>
              </a:ext>
            </a:extLst>
          </p:cNvPr>
          <p:cNvSpPr/>
          <p:nvPr/>
        </p:nvSpPr>
        <p:spPr>
          <a:xfrm>
            <a:off x="8293100" y="1931096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320B5-D9EE-E2F4-72F9-F6DEAB9421B6}"/>
              </a:ext>
            </a:extLst>
          </p:cNvPr>
          <p:cNvSpPr/>
          <p:nvPr/>
        </p:nvSpPr>
        <p:spPr>
          <a:xfrm>
            <a:off x="10217150" y="2914353"/>
            <a:ext cx="17780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51CB3-1917-F043-C8CB-BAF39E9675E9}"/>
              </a:ext>
            </a:extLst>
          </p:cNvPr>
          <p:cNvSpPr/>
          <p:nvPr/>
        </p:nvSpPr>
        <p:spPr>
          <a:xfrm>
            <a:off x="10217150" y="2012155"/>
            <a:ext cx="1778000" cy="5453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distribution unit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61908-73C7-BE5A-EE11-8710147E15BE}"/>
              </a:ext>
            </a:extLst>
          </p:cNvPr>
          <p:cNvSpPr/>
          <p:nvPr/>
        </p:nvSpPr>
        <p:spPr>
          <a:xfrm>
            <a:off x="9867900" y="811212"/>
            <a:ext cx="1485900" cy="8794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68E32-D4A8-2A1A-A330-1539683F4E4D}"/>
              </a:ext>
            </a:extLst>
          </p:cNvPr>
          <p:cNvSpPr/>
          <p:nvPr/>
        </p:nvSpPr>
        <p:spPr>
          <a:xfrm>
            <a:off x="10363200" y="3964880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79D047-50A7-0381-2515-15D978A2284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10850" y="1690688"/>
            <a:ext cx="0" cy="32146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88623-CF3B-D0BF-7EE8-95B12CA0245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779000" y="2284809"/>
            <a:ext cx="438150" cy="8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5CE55F-BFD5-DAE0-BC45-B3B2AA13D97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62901" y="1250950"/>
            <a:ext cx="1904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0A-0980-580C-449E-5A8387206784}"/>
              </a:ext>
            </a:extLst>
          </p:cNvPr>
          <p:cNvCxnSpPr>
            <a:cxnSpLocks/>
          </p:cNvCxnSpPr>
          <p:nvPr/>
        </p:nvCxnSpPr>
        <p:spPr>
          <a:xfrm flipV="1">
            <a:off x="7962901" y="1263254"/>
            <a:ext cx="0" cy="183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DE7AB9-3A40-CB2D-606A-605A24DBCD99}"/>
              </a:ext>
            </a:extLst>
          </p:cNvPr>
          <p:cNvSpPr/>
          <p:nvPr/>
        </p:nvSpPr>
        <p:spPr>
          <a:xfrm>
            <a:off x="7740650" y="2944117"/>
            <a:ext cx="18161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switch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AE4979-BEEC-9A5F-36B3-77461F292888}"/>
              </a:ext>
            </a:extLst>
          </p:cNvPr>
          <p:cNvCxnSpPr>
            <a:cxnSpLocks/>
          </p:cNvCxnSpPr>
          <p:nvPr/>
        </p:nvCxnSpPr>
        <p:spPr>
          <a:xfrm>
            <a:off x="8855075" y="2663525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C39CDB-704E-62D7-B330-412B7A72FE1B}"/>
              </a:ext>
            </a:extLst>
          </p:cNvPr>
          <p:cNvCxnSpPr>
            <a:cxnSpLocks/>
          </p:cNvCxnSpPr>
          <p:nvPr/>
        </p:nvCxnSpPr>
        <p:spPr>
          <a:xfrm>
            <a:off x="10862176" y="2557463"/>
            <a:ext cx="0" cy="3399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337C-7376-714B-AEEE-C9D0FD0DC56C}"/>
              </a:ext>
            </a:extLst>
          </p:cNvPr>
          <p:cNvCxnSpPr>
            <a:cxnSpLocks/>
          </p:cNvCxnSpPr>
          <p:nvPr/>
        </p:nvCxnSpPr>
        <p:spPr>
          <a:xfrm>
            <a:off x="10572750" y="3638253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93437F-6BB9-B03C-E686-0E9E1D25E87C}"/>
              </a:ext>
            </a:extLst>
          </p:cNvPr>
          <p:cNvCxnSpPr>
            <a:cxnSpLocks/>
          </p:cNvCxnSpPr>
          <p:nvPr/>
        </p:nvCxnSpPr>
        <p:spPr>
          <a:xfrm>
            <a:off x="9556750" y="3299318"/>
            <a:ext cx="660400" cy="674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7237A2-4210-4713-A3F8-45D6A5A3AD7A}"/>
              </a:ext>
            </a:extLst>
          </p:cNvPr>
          <p:cNvCxnSpPr>
            <a:cxnSpLocks/>
          </p:cNvCxnSpPr>
          <p:nvPr/>
        </p:nvCxnSpPr>
        <p:spPr>
          <a:xfrm>
            <a:off x="8924925" y="3684288"/>
            <a:ext cx="0" cy="28059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CDD97-0F22-3948-4C0E-EA22555CB68F}"/>
              </a:ext>
            </a:extLst>
          </p:cNvPr>
          <p:cNvSpPr/>
          <p:nvPr/>
        </p:nvSpPr>
        <p:spPr>
          <a:xfrm>
            <a:off x="8086724" y="3938588"/>
            <a:ext cx="1485900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DAC unit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9560F4-3D6E-F096-47A8-B8300154268B}"/>
              </a:ext>
            </a:extLst>
          </p:cNvPr>
          <p:cNvCxnSpPr>
            <a:cxnSpLocks/>
          </p:cNvCxnSpPr>
          <p:nvPr/>
        </p:nvCxnSpPr>
        <p:spPr>
          <a:xfrm>
            <a:off x="8412162" y="4662488"/>
            <a:ext cx="0" cy="7946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BDB4B4-5E54-4AB8-BFBE-81AFBFC80968}"/>
              </a:ext>
            </a:extLst>
          </p:cNvPr>
          <p:cNvSpPr/>
          <p:nvPr/>
        </p:nvSpPr>
        <p:spPr>
          <a:xfrm>
            <a:off x="7550150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41A2EC-FDC1-B2AC-BD3C-F431C4CDB741}"/>
              </a:ext>
            </a:extLst>
          </p:cNvPr>
          <p:cNvSpPr/>
          <p:nvPr/>
        </p:nvSpPr>
        <p:spPr>
          <a:xfrm>
            <a:off x="8969374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E8B30E-6F4D-08E4-D432-D4EBD39A50A6}"/>
              </a:ext>
            </a:extLst>
          </p:cNvPr>
          <p:cNvSpPr/>
          <p:nvPr/>
        </p:nvSpPr>
        <p:spPr>
          <a:xfrm>
            <a:off x="10453687" y="5457128"/>
            <a:ext cx="1304925" cy="723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sensor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AA9683-C1BA-CCA7-89FA-6BC6E092C6AD}"/>
              </a:ext>
            </a:extLst>
          </p:cNvPr>
          <p:cNvCxnSpPr>
            <a:cxnSpLocks/>
          </p:cNvCxnSpPr>
          <p:nvPr/>
        </p:nvCxnSpPr>
        <p:spPr>
          <a:xfrm>
            <a:off x="10979150" y="5130500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9314F2-8968-7486-82FC-F4279798841B}"/>
              </a:ext>
            </a:extLst>
          </p:cNvPr>
          <p:cNvCxnSpPr>
            <a:cxnSpLocks/>
          </p:cNvCxnSpPr>
          <p:nvPr/>
        </p:nvCxnSpPr>
        <p:spPr>
          <a:xfrm>
            <a:off x="9621836" y="5130501"/>
            <a:ext cx="0" cy="32662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B3A492-C3B1-93F6-B36E-B41CFD3C982C}"/>
              </a:ext>
            </a:extLst>
          </p:cNvPr>
          <p:cNvCxnSpPr>
            <a:cxnSpLocks/>
          </p:cNvCxnSpPr>
          <p:nvPr/>
        </p:nvCxnSpPr>
        <p:spPr>
          <a:xfrm>
            <a:off x="8397081" y="5130500"/>
            <a:ext cx="258206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A6F3C8FA-87D9-9103-B64E-93A8EB3F9A31}"/>
              </a:ext>
            </a:extLst>
          </p:cNvPr>
          <p:cNvSpPr/>
          <p:nvPr/>
        </p:nvSpPr>
        <p:spPr>
          <a:xfrm>
            <a:off x="8347176" y="5062947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9DF8BF3-9B78-1626-953B-FC4062FA0827}"/>
              </a:ext>
            </a:extLst>
          </p:cNvPr>
          <p:cNvSpPr/>
          <p:nvPr/>
        </p:nvSpPr>
        <p:spPr>
          <a:xfrm>
            <a:off x="9556750" y="5059808"/>
            <a:ext cx="129972" cy="1351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D7D3E6C-8196-D398-4E79-835CDB2B7CFE}"/>
              </a:ext>
            </a:extLst>
          </p:cNvPr>
          <p:cNvCxnSpPr>
            <a:cxnSpLocks/>
          </p:cNvCxnSpPr>
          <p:nvPr/>
        </p:nvCxnSpPr>
        <p:spPr>
          <a:xfrm flipH="1">
            <a:off x="9572624" y="2557463"/>
            <a:ext cx="644526" cy="3866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1521E6-203B-702E-B935-EFBE00A2B6F4}"/>
              </a:ext>
            </a:extLst>
          </p:cNvPr>
          <p:cNvSpPr/>
          <p:nvPr/>
        </p:nvSpPr>
        <p:spPr>
          <a:xfrm rot="20079144">
            <a:off x="1197585" y="2975313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Graphics Online</a:t>
            </a:r>
          </a:p>
        </p:txBody>
      </p:sp>
    </p:spTree>
    <p:extLst>
      <p:ext uri="{BB962C8B-B14F-4D97-AF65-F5344CB8AC3E}">
        <p14:creationId xmlns:p14="http://schemas.microsoft.com/office/powerpoint/2010/main" val="162243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3EB2E-529C-AA3E-1B5E-130E453D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8ED0-9165-CF68-416F-AC61FFDE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Lightweight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9DA9-F1CA-CC42-71C3-054C317E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need to build a </a:t>
            </a:r>
            <a:r>
              <a:rPr lang="en-US" dirty="0" err="1"/>
              <a:t>KiCad</a:t>
            </a:r>
            <a:r>
              <a:rPr lang="en-US" dirty="0"/>
              <a:t> block diagram quickly, without specifying channels and signals, you can with --lightweight.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-l device </a:t>
            </a:r>
            <a:r>
              <a:rPr lang="en-US" dirty="0"/>
              <a:t>or </a:t>
            </a:r>
            <a:r>
              <a:rPr lang="en-US" sz="1600" dirty="0" err="1">
                <a:latin typeface="Andale Mono" panose="020B0509000000000004" pitchFamily="49" charset="0"/>
              </a:rPr>
              <a:t>harnice</a:t>
            </a:r>
            <a:r>
              <a:rPr lang="en-US" sz="1600" dirty="0">
                <a:latin typeface="Andale Mono" panose="020B0509000000000004" pitchFamily="49" charset="0"/>
              </a:rPr>
              <a:t> --lightweight device </a:t>
            </a:r>
            <a:r>
              <a:rPr lang="en-US" dirty="0"/>
              <a:t>from your device directory.</a:t>
            </a:r>
            <a:endParaRPr lang="en-US" sz="1600" dirty="0"/>
          </a:p>
          <a:p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This will follow the same flowchart as --render, but truncate the validation process.</a:t>
            </a:r>
          </a:p>
          <a:p>
            <a:endParaRPr lang="en-US" dirty="0"/>
          </a:p>
          <a:p>
            <a:r>
              <a:rPr lang="en-US" dirty="0"/>
              <a:t>You will not be able to map channels with --lightweight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81CB5-BE7B-9229-48C5-50EE3C274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4ECC65A-4E90-CA63-9638-72BA0C328624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1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742D-9190-6501-8986-B4C76EC1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81D-2071-1724-988F-845EE230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List Python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CE7A9F-8F3D-5B25-E9FE-EDECDD1219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810162"/>
              </p:ext>
            </p:extLst>
          </p:nvPr>
        </p:nvGraphicFramePr>
        <p:xfrm>
          <a:off x="138896" y="1690688"/>
          <a:ext cx="11214904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577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3068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403917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2803726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signals_list.new_list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 new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signals_list.write_signal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earlier slides on what’s required and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 a signal to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signals_list.signals_of_channel_type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*One </a:t>
                      </a:r>
                      <a:r>
                        <a:rPr lang="en-US" sz="1000" dirty="0" err="1"/>
                        <a:t>arg</a:t>
                      </a:r>
                      <a:r>
                        <a:rPr lang="en-US" sz="1000" dirty="0"/>
                        <a:t>, in parenthesis*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all the signals of that channel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Use to validate that you’ve specified all the necessary channels when constructing a signals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signals_list.compatible_channel_types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</a:t>
                      </a:r>
                      <a:r>
                        <a:rPr lang="en-US" sz="1000" dirty="0" err="1"/>
                        <a:t>touples</a:t>
                      </a:r>
                      <a:r>
                        <a:rPr lang="en-US" sz="1000" dirty="0"/>
                        <a:t> of all other compatible channel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See if a channel in question is compatible with another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signals_list.cavity_of_signal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signal (what signal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Cavity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cavity a signal of a channel lands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signals_list.connector_name_of_channel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channel_id</a:t>
                      </a:r>
                      <a:r>
                        <a:rPr lang="en-US" sz="1000" dirty="0"/>
                        <a:t> (what channel are you looking for)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 err="1"/>
                        <a:t>path_to_signals_list</a:t>
                      </a:r>
                      <a:r>
                        <a:rPr lang="en-US" sz="1000" dirty="0"/>
                        <a:t> (where are you looking for it 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Quickly find which connector a channel exists on in a specific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signals_list.path_of_channel_type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Local path to a </a:t>
                      </a:r>
                      <a:r>
                        <a:rPr lang="en-US" sz="1000" dirty="0" err="1"/>
                        <a:t>channel_types</a:t>
                      </a:r>
                      <a:r>
                        <a:rPr lang="en-US" sz="1000" dirty="0"/>
                        <a:t> 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find the local path to its source-of-truth channel types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signals_list.parse_channel_type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Channel type in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 form (</a:t>
                      </a:r>
                      <a:r>
                        <a:rPr lang="en-US" sz="1000" dirty="0" err="1"/>
                        <a:t>channel_type_id</a:t>
                      </a:r>
                      <a:r>
                        <a:rPr lang="en-US" sz="1000" dirty="0"/>
                        <a:t>, repo)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list of size 2: [int channel type id,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Given a </a:t>
                      </a:r>
                      <a:r>
                        <a:rPr lang="en-US" sz="1000" dirty="0" err="1"/>
                        <a:t>channel_type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touple</a:t>
                      </a:r>
                      <a:r>
                        <a:rPr lang="en-US" sz="1000" dirty="0"/>
                        <a:t>, split it into parsed values that are easy to interact with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B38E-71FA-B79C-4D62-583E6E7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93258"/>
              </p:ext>
            </p:extLst>
          </p:nvPr>
        </p:nvGraphicFramePr>
        <p:xfrm>
          <a:off x="147084" y="6044204"/>
          <a:ext cx="11897831" cy="76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81621">
                  <a:extLst>
                    <a:ext uri="{9D8B030D-6E8A-4147-A177-3AD203B41FA5}">
                      <a16:colId xmlns:a16="http://schemas.microsoft.com/office/drawing/2014/main" val="3216851103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32661896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61231518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621124115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89025647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779379344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875910419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330235024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897042577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2075584560"/>
                    </a:ext>
                  </a:extLst>
                </a:gridCol>
                <a:gridCol w="1081621">
                  <a:extLst>
                    <a:ext uri="{9D8B030D-6E8A-4147-A177-3AD203B41FA5}">
                      <a16:colId xmlns:a16="http://schemas.microsoft.com/office/drawing/2014/main" val="1357617814"/>
                    </a:ext>
                  </a:extLst>
                </a:gridCol>
              </a:tblGrid>
              <a:tr h="6471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channel_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circuits_list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disconnect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_map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library_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manifest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manual_</a:t>
                      </a:r>
                    </a:p>
                    <a:p>
                      <a:pPr algn="ctr"/>
                      <a:r>
                        <a:rPr lang="en-US" sz="1200" dirty="0" err="1">
                          <a:latin typeface="Andale Mono" panose="020B0509000000000004" pitchFamily="49" charset="0"/>
                        </a:rPr>
                        <a:t>flagnotes_list</a:t>
                      </a:r>
                      <a:endParaRPr lang="en-US" sz="12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netlist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post_</a:t>
                      </a:r>
                    </a:p>
                    <a:p>
                      <a:pPr algn="ctr"/>
                      <a:r>
                        <a:rPr lang="en-US" sz="1100" dirty="0">
                          <a:latin typeface="Andale Mono" panose="020B0509000000000004" pitchFamily="49" charset="0"/>
                        </a:rPr>
                        <a:t>harness_</a:t>
                      </a:r>
                    </a:p>
                    <a:p>
                      <a:pPr algn="ctr"/>
                      <a:r>
                        <a:rPr lang="en-US" sz="1100" dirty="0" err="1">
                          <a:latin typeface="Andale Mono" panose="020B0509000000000004" pitchFamily="49" charset="0"/>
                        </a:rPr>
                        <a:t>instances_list</a:t>
                      </a:r>
                      <a:endParaRPr lang="en-US" sz="1100" dirty="0">
                        <a:latin typeface="Andale Mono" panose="020B0509000000000004" pitchFamily="49" charset="0"/>
                      </a:endParaRP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rev_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history</a:t>
                      </a:r>
                    </a:p>
                  </a:txBody>
                  <a:tcPr>
                    <a:solidFill>
                      <a:schemeClr val="accent5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signals_</a:t>
                      </a:r>
                    </a:p>
                    <a:p>
                      <a:pPr algn="ctr"/>
                      <a:r>
                        <a:rPr lang="en-US" sz="1200" dirty="0">
                          <a:latin typeface="Andale Mono" panose="020B0509000000000004" pitchFamily="49" charset="0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31033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15022E9-E025-E966-F761-02756008A9AD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2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1BB4-2EF0-ACE5-DBEB-E4783B7B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AE8FA-3412-51CE-78A2-F96B42C07270}"/>
              </a:ext>
            </a:extLst>
          </p:cNvPr>
          <p:cNvSpPr txBox="1"/>
          <p:nvPr/>
        </p:nvSpPr>
        <p:spPr>
          <a:xfrm>
            <a:off x="431800" y="1143001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a channel type as</a:t>
            </a:r>
          </a:p>
          <a:p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  <a:cs typeface="Courier New" panose="02070309020205020404" pitchFamily="49" charset="0"/>
              </a:rPr>
              <a:t>channel_type_id</a:t>
            </a:r>
            <a:r>
              <a:rPr lang="en-US" dirty="0">
                <a:latin typeface="Andale Mono" panose="020B0509000000000004" pitchFamily="49" charset="0"/>
                <a:cs typeface="Courier New" panose="02070309020205020404" pitchFamily="49" charset="0"/>
              </a:rPr>
              <a:t>, repo)</a:t>
            </a:r>
          </a:p>
          <a:p>
            <a:r>
              <a:rPr lang="en-US" dirty="0"/>
              <a:t>Represents a type of channel that is compatible with other channels of similar types that can be mapped to each other. </a:t>
            </a: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3A05-14C2-DE32-D381-067D104F47B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4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78BF5-11A9-5363-2360-B04F9ECFE8F7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82038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1A2-D229-1ACC-6874-81E11A3D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F099-90A4-CD9D-2055-54C13DD0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67" y="54177"/>
            <a:ext cx="7138806" cy="737393"/>
          </a:xfrm>
        </p:spPr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A753-1E97-7C47-36C9-BE0A963A7CC8}"/>
              </a:ext>
            </a:extLst>
          </p:cNvPr>
          <p:cNvSpPr txBox="1"/>
          <p:nvPr/>
        </p:nvSpPr>
        <p:spPr>
          <a:xfrm>
            <a:off x="5287617" y="1469125"/>
            <a:ext cx="6122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macro is a chunk of Python that has access to your project files or any other Python-capable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you call </a:t>
            </a:r>
            <a:r>
              <a:rPr lang="en-US" sz="2400" dirty="0" err="1"/>
              <a:t>featuretree_utils.run_macro</a:t>
            </a:r>
            <a:r>
              <a:rPr lang="en-US" sz="2400" dirty="0"/>
              <a:t>(), it will import the macro from a library and run it in your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macros are designed to be used to build systems, build harnesses, or export contents “artifacts” from a harness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D0D4A8-B4E9-FEFA-F71E-FC730851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956394"/>
            <a:ext cx="3879096" cy="563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76784-D11D-186E-3760-BC820E09690F}"/>
              </a:ext>
            </a:extLst>
          </p:cNvPr>
          <p:cNvSpPr txBox="1"/>
          <p:nvPr/>
        </p:nvSpPr>
        <p:spPr>
          <a:xfrm>
            <a:off x="288550" y="606904"/>
            <a:ext cx="612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I currently have written in the public 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8B4AC8-06D6-3616-9876-F846B7D259E8}"/>
              </a:ext>
            </a:extLst>
          </p:cNvPr>
          <p:cNvSpPr/>
          <p:nvPr/>
        </p:nvSpPr>
        <p:spPr>
          <a:xfrm>
            <a:off x="477079" y="2292626"/>
            <a:ext cx="3697356" cy="4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A1CE7-14A0-69FD-0D23-0494522760CF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2B2C-66CF-0D9E-4B5F-3C7DE4C3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A6AA-8E2A-93C9-A26E-CAB118A9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99036"/>
            <a:ext cx="10515600" cy="1325563"/>
          </a:xfrm>
        </p:spPr>
        <p:txBody>
          <a:bodyPr/>
          <a:lstStyle/>
          <a:p>
            <a:r>
              <a:rPr lang="en-US" b="1" dirty="0"/>
              <a:t>Build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3FC1-D6E1-9BF2-6ABD-E0C679426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279838"/>
            <a:ext cx="10988842" cy="5187580"/>
          </a:xfrm>
        </p:spPr>
        <p:txBody>
          <a:bodyPr>
            <a:normAutofit/>
          </a:bodyPr>
          <a:lstStyle/>
          <a:p>
            <a:r>
              <a:rPr lang="en-US" dirty="0"/>
              <a:t>Intended to add or modify lines on an instances list based on a standard set of rules or instructions</a:t>
            </a:r>
          </a:p>
          <a:p>
            <a:pPr lvl="1"/>
            <a:r>
              <a:rPr lang="en-US" dirty="0"/>
              <a:t>Can read information from the instances list</a:t>
            </a:r>
          </a:p>
          <a:p>
            <a:pPr lvl="1"/>
            <a:r>
              <a:rPr lang="en-US" dirty="0"/>
              <a:t>Can read information from other support files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featuretree.runmacro</a:t>
            </a:r>
            <a:r>
              <a:rPr lang="en-US" dirty="0"/>
              <a:t>(“</a:t>
            </a:r>
            <a:r>
              <a:rPr lang="en-US" dirty="0" err="1"/>
              <a:t>import_wireviz_yaml</a:t>
            </a:r>
            <a:r>
              <a:rPr lang="en-US" dirty="0"/>
              <a:t>”, “public”)</a:t>
            </a:r>
          </a:p>
          <a:p>
            <a:pPr lvl="2"/>
            <a:r>
              <a:rPr lang="en-US" dirty="0"/>
              <a:t>Reads a </a:t>
            </a:r>
            <a:r>
              <a:rPr lang="en-US" dirty="0" err="1"/>
              <a:t>wireviz</a:t>
            </a:r>
            <a:r>
              <a:rPr lang="en-US" dirty="0"/>
              <a:t> YAML (another commonly used harness design format)</a:t>
            </a:r>
          </a:p>
          <a:p>
            <a:pPr lvl="1"/>
            <a:r>
              <a:rPr lang="en-US" dirty="0" err="1"/>
              <a:t>featuretree</a:t>
            </a:r>
            <a:r>
              <a:rPr lang="en-US" dirty="0"/>
              <a:t>. </a:t>
            </a:r>
            <a:r>
              <a:rPr lang="en-US" dirty="0" err="1"/>
              <a:t>runmacro</a:t>
            </a:r>
            <a:r>
              <a:rPr lang="en-US" dirty="0"/>
              <a:t>(“</a:t>
            </a:r>
            <a:r>
              <a:rPr lang="en-US" dirty="0" err="1"/>
              <a:t>add_yellow_htshrk_to_plugs</a:t>
            </a:r>
            <a:r>
              <a:rPr lang="en-US" dirty="0"/>
              <a:t>”, “</a:t>
            </a:r>
            <a:r>
              <a:rPr lang="en-US" dirty="0" err="1"/>
              <a:t>kenyonshutt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You can write any rule or set of rules you want in Python, save it to your library, and call it from a harness feature tree.</a:t>
            </a:r>
          </a:p>
          <a:p>
            <a:pPr lvl="2"/>
            <a:r>
              <a:rPr lang="en-US" dirty="0"/>
              <a:t>This one, for example, might scour the instances list:</a:t>
            </a:r>
          </a:p>
          <a:p>
            <a:pPr lvl="3"/>
            <a:r>
              <a:rPr lang="en-US" dirty="0"/>
              <a:t>for plug in </a:t>
            </a:r>
            <a:r>
              <a:rPr lang="en-US" dirty="0" err="1"/>
              <a:t>instances_list</a:t>
            </a:r>
            <a:r>
              <a:rPr lang="en-US" dirty="0"/>
              <a:t>:</a:t>
            </a:r>
          </a:p>
          <a:p>
            <a:pPr lvl="4"/>
            <a:r>
              <a:rPr lang="en-US" dirty="0"/>
              <a:t>if </a:t>
            </a:r>
            <a:r>
              <a:rPr lang="en-US" dirty="0" err="1"/>
              <a:t>item_type</a:t>
            </a:r>
            <a:r>
              <a:rPr lang="en-US" dirty="0"/>
              <a:t>==plug:</a:t>
            </a:r>
          </a:p>
          <a:p>
            <a:pPr lvl="5"/>
            <a:r>
              <a:rPr lang="en-US" dirty="0" err="1"/>
              <a:t>instances_list.add</a:t>
            </a:r>
            <a:r>
              <a:rPr lang="en-US" dirty="0"/>
              <a:t>(</a:t>
            </a:r>
            <a:r>
              <a:rPr lang="en-US" dirty="0" err="1"/>
              <a:t>heatshrink</a:t>
            </a:r>
            <a:r>
              <a:rPr lang="en-US" dirty="0"/>
              <a:t>, to cable near plug)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9AE59-F5EE-A9CD-FA1B-67C51B729BC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3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2FE2-81F6-FD30-3BC8-35C31BBE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C19C-7FCB-18A1-8782-5502F0A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244809"/>
            <a:ext cx="10515600" cy="1325563"/>
          </a:xfrm>
        </p:spPr>
        <p:txBody>
          <a:bodyPr/>
          <a:lstStyle/>
          <a:p>
            <a:r>
              <a:rPr lang="en-US" b="1" dirty="0"/>
              <a:t>How to Generate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5409-F11B-2990-3465-6AF12210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425611"/>
            <a:ext cx="10515600" cy="3002010"/>
          </a:xfrm>
        </p:spPr>
        <p:txBody>
          <a:bodyPr>
            <a:normAutofit/>
          </a:bodyPr>
          <a:lstStyle/>
          <a:p>
            <a:r>
              <a:rPr lang="en-US" dirty="0"/>
              <a:t>Output Macros will scour the Instances List or other artifact outputs and make other things out of it</a:t>
            </a:r>
          </a:p>
          <a:p>
            <a:pPr lvl="1"/>
            <a:r>
              <a:rPr lang="en-US" dirty="0"/>
              <a:t>BOM</a:t>
            </a:r>
          </a:p>
          <a:p>
            <a:pPr lvl="1"/>
            <a:r>
              <a:rPr lang="en-US" dirty="0"/>
              <a:t>Formboard arrangement</a:t>
            </a:r>
          </a:p>
          <a:p>
            <a:pPr lvl="1"/>
            <a:r>
              <a:rPr lang="en-US" dirty="0"/>
              <a:t>PDF drawing sheet</a:t>
            </a:r>
          </a:p>
          <a:p>
            <a:pPr lvl="1"/>
            <a:r>
              <a:rPr lang="en-US" dirty="0"/>
              <a:t>Analysis calcs</a:t>
            </a:r>
          </a:p>
          <a:p>
            <a:pPr lvl="1"/>
            <a:r>
              <a:rPr lang="en-US" dirty="0"/>
              <a:t>Write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1F864-79C3-219F-932C-A66971F6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" y="4356203"/>
            <a:ext cx="11472547" cy="2388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32A22C-C468-54A3-B488-633CD81C17D8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67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4AD47F4-0F9F-0CE0-6BDA-774E71876F71}"/>
              </a:ext>
            </a:extLst>
          </p:cNvPr>
          <p:cNvSpPr/>
          <p:nvPr/>
        </p:nvSpPr>
        <p:spPr>
          <a:xfrm>
            <a:off x="9271542" y="513569"/>
            <a:ext cx="2709333" cy="194418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The graph on this page shows the relevant part of the file hierarchy of a harness project.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C6F4-4705-B24C-E4A2-2B73220C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" y="48591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n-US" dirty="0"/>
              <a:t>PDF Generator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6EF62-8701-C852-28C2-B15C191BF32F}"/>
              </a:ext>
            </a:extLst>
          </p:cNvPr>
          <p:cNvSpPr/>
          <p:nvPr/>
        </p:nvSpPr>
        <p:spPr>
          <a:xfrm>
            <a:off x="3739653" y="2018208"/>
            <a:ext cx="3180908" cy="273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imported_instances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E6258B-7639-BFE1-A0F2-CD4D1540ADBE}"/>
              </a:ext>
            </a:extLst>
          </p:cNvPr>
          <p:cNvSpPr/>
          <p:nvPr/>
        </p:nvSpPr>
        <p:spPr>
          <a:xfrm rot="5400000">
            <a:off x="4557856" y="-252475"/>
            <a:ext cx="255464" cy="5436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685DD-19C6-B4CF-2DF0-41BB9B1DFA73}"/>
              </a:ext>
            </a:extLst>
          </p:cNvPr>
          <p:cNvSpPr/>
          <p:nvPr/>
        </p:nvSpPr>
        <p:spPr>
          <a:xfrm>
            <a:off x="6404862" y="3481400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Library_used_do_not_edit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AC915-57EF-597A-9F54-6CB1D634622A}"/>
              </a:ext>
            </a:extLst>
          </p:cNvPr>
          <p:cNvSpPr/>
          <p:nvPr/>
        </p:nvSpPr>
        <p:spPr>
          <a:xfrm>
            <a:off x="580550" y="1462318"/>
            <a:ext cx="2763899" cy="271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instance_data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C772D40-A608-D96D-9886-B4512393A9ED}"/>
              </a:ext>
            </a:extLst>
          </p:cNvPr>
          <p:cNvSpPr/>
          <p:nvPr/>
        </p:nvSpPr>
        <p:spPr>
          <a:xfrm rot="5400000">
            <a:off x="2491273" y="-893000"/>
            <a:ext cx="271385" cy="55231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BFCEC-1DDC-DAFC-254F-4886DEDFC78F}"/>
              </a:ext>
            </a:extLst>
          </p:cNvPr>
          <p:cNvSpPr/>
          <p:nvPr/>
        </p:nvSpPr>
        <p:spPr>
          <a:xfrm>
            <a:off x="71705" y="693356"/>
            <a:ext cx="1251942" cy="394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Harness rev folder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8F9BA6-75CB-F559-1426-50A510BEBC5B}"/>
              </a:ext>
            </a:extLst>
          </p:cNvPr>
          <p:cNvSpPr/>
          <p:nvPr/>
        </p:nvSpPr>
        <p:spPr>
          <a:xfrm rot="5400000">
            <a:off x="500427" y="426950"/>
            <a:ext cx="394497" cy="172292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5FB26-1E4B-9440-1225-96E56B13DBB1}"/>
              </a:ext>
            </a:extLst>
          </p:cNvPr>
          <p:cNvSpPr/>
          <p:nvPr/>
        </p:nvSpPr>
        <p:spPr>
          <a:xfrm>
            <a:off x="462965" y="3099847"/>
            <a:ext cx="2300191" cy="766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Project </a:t>
            </a:r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r>
              <a:rPr lang="en-US" sz="1050" b="1" dirty="0">
                <a:solidFill>
                  <a:schemeClr val="tx1"/>
                </a:solidFill>
              </a:rPr>
              <a:t> folders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{Macro that called it}-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number}-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{page name}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FD65D62-F99C-33D9-1A3C-CF5AFFEB7451}"/>
              </a:ext>
            </a:extLst>
          </p:cNvPr>
          <p:cNvSpPr/>
          <p:nvPr/>
        </p:nvSpPr>
        <p:spPr>
          <a:xfrm rot="5400000">
            <a:off x="1421772" y="2101489"/>
            <a:ext cx="220465" cy="17391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80C3A2-CF2B-CC29-F874-9D6591AC3AEC}"/>
              </a:ext>
            </a:extLst>
          </p:cNvPr>
          <p:cNvSpPr/>
          <p:nvPr/>
        </p:nvSpPr>
        <p:spPr>
          <a:xfrm>
            <a:off x="294198" y="4335266"/>
            <a:ext cx="2571017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7BA89FB-745E-DD03-F09D-26A0BD395CB5}"/>
              </a:ext>
            </a:extLst>
          </p:cNvPr>
          <p:cNvSpPr/>
          <p:nvPr/>
        </p:nvSpPr>
        <p:spPr>
          <a:xfrm rot="5400000">
            <a:off x="1441347" y="3005927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53244-4118-1C3B-1861-5F57192AC7F0}"/>
              </a:ext>
            </a:extLst>
          </p:cNvPr>
          <p:cNvSpPr/>
          <p:nvPr/>
        </p:nvSpPr>
        <p:spPr>
          <a:xfrm>
            <a:off x="6575415" y="2535273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BE09A-00D5-7547-903B-86151D43F197}"/>
              </a:ext>
            </a:extLst>
          </p:cNvPr>
          <p:cNvSpPr/>
          <p:nvPr/>
        </p:nvSpPr>
        <p:spPr>
          <a:xfrm>
            <a:off x="4126308" y="2991133"/>
            <a:ext cx="7223648" cy="268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{Macro ID}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FD32265-7F85-EA91-A9DA-E83D0AD1D823}"/>
              </a:ext>
            </a:extLst>
          </p:cNvPr>
          <p:cNvSpPr/>
          <p:nvPr/>
        </p:nvSpPr>
        <p:spPr>
          <a:xfrm rot="5400000">
            <a:off x="7384248" y="125526"/>
            <a:ext cx="162891" cy="55602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DD7F7-9E82-93EA-81EA-5E45A62A37FE}"/>
              </a:ext>
            </a:extLst>
          </p:cNvPr>
          <p:cNvSpPr/>
          <p:nvPr/>
        </p:nvSpPr>
        <p:spPr>
          <a:xfrm>
            <a:off x="4142701" y="3751008"/>
            <a:ext cx="1384303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Page_setup.json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4717B-E48E-367A-3C5D-05DBF1249A24}"/>
              </a:ext>
            </a:extLst>
          </p:cNvPr>
          <p:cNvSpPr/>
          <p:nvPr/>
        </p:nvSpPr>
        <p:spPr>
          <a:xfrm>
            <a:off x="462965" y="2585689"/>
            <a:ext cx="2300190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7B4258-D287-64CD-93B0-0EA4167659C2}"/>
              </a:ext>
            </a:extLst>
          </p:cNvPr>
          <p:cNvSpPr/>
          <p:nvPr/>
        </p:nvSpPr>
        <p:spPr>
          <a:xfrm rot="5400000">
            <a:off x="7404032" y="3296206"/>
            <a:ext cx="223308" cy="1197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77130-E6B0-5C61-CFB9-128A5464AA29}"/>
              </a:ext>
            </a:extLst>
          </p:cNvPr>
          <p:cNvSpPr/>
          <p:nvPr/>
        </p:nvSpPr>
        <p:spPr>
          <a:xfrm>
            <a:off x="5715427" y="5069373"/>
            <a:ext cx="2143563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Macro-{macro ID}-{page name}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56079B05-2CFD-412C-02D7-364F331B9772}"/>
              </a:ext>
            </a:extLst>
          </p:cNvPr>
          <p:cNvSpPr/>
          <p:nvPr/>
        </p:nvSpPr>
        <p:spPr>
          <a:xfrm rot="5400000">
            <a:off x="7118751" y="3097441"/>
            <a:ext cx="673211" cy="322878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5A01098E-829B-8442-6703-0E1B9A6D7481}"/>
              </a:ext>
            </a:extLst>
          </p:cNvPr>
          <p:cNvSpPr/>
          <p:nvPr/>
        </p:nvSpPr>
        <p:spPr>
          <a:xfrm rot="5400000">
            <a:off x="7371515" y="260737"/>
            <a:ext cx="264580" cy="629689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948AF7-E21C-D6FE-DC65-F30D9413FA39}"/>
              </a:ext>
            </a:extLst>
          </p:cNvPr>
          <p:cNvSpPr/>
          <p:nvPr/>
        </p:nvSpPr>
        <p:spPr>
          <a:xfrm>
            <a:off x="6477674" y="4001175"/>
            <a:ext cx="2425412" cy="360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direct_from_project_titleblock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024EE-5F0C-CBC2-06D7-7F50922DD976}"/>
              </a:ext>
            </a:extLst>
          </p:cNvPr>
          <p:cNvSpPr/>
          <p:nvPr/>
        </p:nvSpPr>
        <p:spPr>
          <a:xfrm>
            <a:off x="4130396" y="4156834"/>
            <a:ext cx="1384303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Master contents </a:t>
            </a:r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F5EF99-7DA0-B967-8876-869697431279}"/>
              </a:ext>
            </a:extLst>
          </p:cNvPr>
          <p:cNvSpPr/>
          <p:nvPr/>
        </p:nvSpPr>
        <p:spPr>
          <a:xfrm>
            <a:off x="4130152" y="4561823"/>
            <a:ext cx="1384303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PDF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B86D61-F9DB-A725-9AF6-79571C778999}"/>
              </a:ext>
            </a:extLst>
          </p:cNvPr>
          <p:cNvSpPr/>
          <p:nvPr/>
        </p:nvSpPr>
        <p:spPr>
          <a:xfrm>
            <a:off x="780250" y="4033730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Project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CAEDA6-0FE9-FD88-BA9F-AF7E0B79E76E}"/>
              </a:ext>
            </a:extLst>
          </p:cNvPr>
          <p:cNvSpPr/>
          <p:nvPr/>
        </p:nvSpPr>
        <p:spPr>
          <a:xfrm>
            <a:off x="294197" y="4703311"/>
            <a:ext cx="2571017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16E586-4ACE-D956-E82F-50E3352940D9}"/>
              </a:ext>
            </a:extLst>
          </p:cNvPr>
          <p:cNvSpPr/>
          <p:nvPr/>
        </p:nvSpPr>
        <p:spPr>
          <a:xfrm>
            <a:off x="6171293" y="5666594"/>
            <a:ext cx="2688788" cy="3124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attributes.json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E34065D-93CF-35A3-74E0-49A84B4FA76D}"/>
              </a:ext>
            </a:extLst>
          </p:cNvPr>
          <p:cNvSpPr/>
          <p:nvPr/>
        </p:nvSpPr>
        <p:spPr>
          <a:xfrm rot="5400000">
            <a:off x="7094936" y="4447633"/>
            <a:ext cx="260802" cy="1982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D59C8-0040-8B78-BF11-FDBE3DE1DFF2}"/>
              </a:ext>
            </a:extLst>
          </p:cNvPr>
          <p:cNvSpPr/>
          <p:nvPr/>
        </p:nvSpPr>
        <p:spPr>
          <a:xfrm>
            <a:off x="6385624" y="5431327"/>
            <a:ext cx="1688349" cy="312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Macro </a:t>
            </a:r>
            <a:r>
              <a:rPr lang="en-US" sz="1050" dirty="0" err="1">
                <a:solidFill>
                  <a:schemeClr val="tx1"/>
                </a:solidFill>
              </a:rPr>
              <a:t>titleblock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837039-5201-A3C0-610C-F24AF3B25C9B}"/>
              </a:ext>
            </a:extLst>
          </p:cNvPr>
          <p:cNvSpPr/>
          <p:nvPr/>
        </p:nvSpPr>
        <p:spPr>
          <a:xfrm>
            <a:off x="6171292" y="6034639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E73C9-C3C3-77BF-B32D-1881E1B3168F}"/>
              </a:ext>
            </a:extLst>
          </p:cNvPr>
          <p:cNvSpPr/>
          <p:nvPr/>
        </p:nvSpPr>
        <p:spPr>
          <a:xfrm>
            <a:off x="6171292" y="6402684"/>
            <a:ext cx="2688788" cy="312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{macro id}-{page name}-</a:t>
            </a:r>
            <a:r>
              <a:rPr lang="en-US" sz="1050" dirty="0" err="1">
                <a:solidFill>
                  <a:schemeClr val="tx1"/>
                </a:solidFill>
              </a:rPr>
              <a:t>drawing_with_text_replacements.svg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E35DF8-2654-DD51-1D24-CBBAAB2F044C}"/>
              </a:ext>
            </a:extLst>
          </p:cNvPr>
          <p:cNvSpPr/>
          <p:nvPr/>
        </p:nvSpPr>
        <p:spPr>
          <a:xfrm>
            <a:off x="9450080" y="3580994"/>
            <a:ext cx="2028017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Page_svgs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F75700-B5A2-0DDB-F19E-FA5A782C9EF0}"/>
              </a:ext>
            </a:extLst>
          </p:cNvPr>
          <p:cNvSpPr/>
          <p:nvPr/>
        </p:nvSpPr>
        <p:spPr>
          <a:xfrm>
            <a:off x="9493421" y="4868709"/>
            <a:ext cx="2334535" cy="44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{</a:t>
            </a:r>
            <a:r>
              <a:rPr lang="en-US" sz="1050" dirty="0" err="1">
                <a:solidFill>
                  <a:schemeClr val="tx1"/>
                </a:solidFill>
              </a:rPr>
              <a:t>page_counter</a:t>
            </a:r>
            <a:r>
              <a:rPr lang="en-US" sz="1050" dirty="0">
                <a:solidFill>
                  <a:schemeClr val="tx1"/>
                </a:solidFill>
              </a:rPr>
              <a:t>}-{page name}-user </a:t>
            </a:r>
            <a:r>
              <a:rPr lang="en-US" sz="1050" dirty="0" err="1">
                <a:solidFill>
                  <a:schemeClr val="tx1"/>
                </a:solidFill>
              </a:rPr>
              <a:t>editable.svg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61326E0-6C4B-F98F-F5DC-49DEA4447888}"/>
              </a:ext>
            </a:extLst>
          </p:cNvPr>
          <p:cNvSpPr/>
          <p:nvPr/>
        </p:nvSpPr>
        <p:spPr>
          <a:xfrm rot="5400000">
            <a:off x="10375784" y="3847138"/>
            <a:ext cx="413339" cy="124421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F23209-C33D-379D-60B2-B5C3EB01FFBD}"/>
              </a:ext>
            </a:extLst>
          </p:cNvPr>
          <p:cNvSpPr/>
          <p:nvPr/>
        </p:nvSpPr>
        <p:spPr>
          <a:xfrm>
            <a:off x="5388551" y="649375"/>
            <a:ext cx="3044328" cy="43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Titleblocks</a:t>
            </a:r>
            <a:r>
              <a:rPr lang="en-US" dirty="0"/>
              <a:t> in library repo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39D38-2BDC-9FF7-4E9C-29BDF1927081}"/>
              </a:ext>
            </a:extLst>
          </p:cNvPr>
          <p:cNvSpPr txBox="1"/>
          <p:nvPr/>
        </p:nvSpPr>
        <p:spPr>
          <a:xfrm>
            <a:off x="4154367" y="81255"/>
            <a:ext cx="791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notional flow of SVG content when you run the PDF generator macro.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55E4EA1-D7E4-9269-23D5-077B91FB60C9}"/>
              </a:ext>
            </a:extLst>
          </p:cNvPr>
          <p:cNvSpPr/>
          <p:nvPr/>
        </p:nvSpPr>
        <p:spPr>
          <a:xfrm rot="7702686" flipV="1">
            <a:off x="1920099" y="2385757"/>
            <a:ext cx="424728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                        1. Import </a:t>
            </a:r>
            <a:r>
              <a:rPr lang="en-US" sz="1200" dirty="0" err="1">
                <a:solidFill>
                  <a:schemeClr val="bg1"/>
                </a:solidFill>
              </a:rPr>
              <a:t>titleblock</a:t>
            </a:r>
            <a:r>
              <a:rPr lang="en-US" sz="1200" dirty="0">
                <a:solidFill>
                  <a:schemeClr val="bg1"/>
                </a:solidFill>
              </a:rPr>
              <a:t> content into project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A3FC51-85C6-796E-0AF1-857DC9A30C34}"/>
              </a:ext>
            </a:extLst>
          </p:cNvPr>
          <p:cNvSpPr/>
          <p:nvPr/>
        </p:nvSpPr>
        <p:spPr>
          <a:xfrm rot="11853227" flipH="1" flipV="1">
            <a:off x="2731775" y="5145388"/>
            <a:ext cx="3582514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2. Copy into macro directory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CBD7B3-9402-6A68-559A-D463F82239BA}"/>
              </a:ext>
            </a:extLst>
          </p:cNvPr>
          <p:cNvSpPr/>
          <p:nvPr/>
        </p:nvSpPr>
        <p:spPr>
          <a:xfrm>
            <a:off x="562882" y="5049455"/>
            <a:ext cx="1980294" cy="4866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1.5 User can edit </a:t>
            </a:r>
            <a:r>
              <a:rPr lang="en-US" sz="1200" dirty="0" err="1"/>
              <a:t>titleblocks</a:t>
            </a:r>
            <a:r>
              <a:rPr lang="en-US" sz="1200" dirty="0"/>
              <a:t> directly here </a:t>
            </a:r>
          </a:p>
        </p:txBody>
      </p:sp>
      <p:sp>
        <p:nvSpPr>
          <p:cNvPr id="56" name="Curved Right Arrow 55">
            <a:extLst>
              <a:ext uri="{FF2B5EF4-FFF2-40B4-BE49-F238E27FC236}">
                <a16:creationId xmlns:a16="http://schemas.microsoft.com/office/drawing/2014/main" id="{E0D63A85-E4C6-C98A-0422-1943236C29D6}"/>
              </a:ext>
            </a:extLst>
          </p:cNvPr>
          <p:cNvSpPr/>
          <p:nvPr/>
        </p:nvSpPr>
        <p:spPr>
          <a:xfrm>
            <a:off x="5429627" y="5958888"/>
            <a:ext cx="677046" cy="796776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9C0F52-5235-528F-C6A7-27F172FBB350}"/>
              </a:ext>
            </a:extLst>
          </p:cNvPr>
          <p:cNvSpPr/>
          <p:nvPr/>
        </p:nvSpPr>
        <p:spPr>
          <a:xfrm>
            <a:off x="3204489" y="6100508"/>
            <a:ext cx="2309966" cy="5605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Text replacements automatically performed (adds page number, </a:t>
            </a:r>
            <a:r>
              <a:rPr lang="en-US" sz="1200" dirty="0" err="1"/>
              <a:t>pn</a:t>
            </a:r>
            <a:r>
              <a:rPr lang="en-US" sz="1200" dirty="0"/>
              <a:t>/rev,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5D29F3-0117-202B-5170-2C59A8BCAD3E}"/>
              </a:ext>
            </a:extLst>
          </p:cNvPr>
          <p:cNvSpPr/>
          <p:nvPr/>
        </p:nvSpPr>
        <p:spPr>
          <a:xfrm>
            <a:off x="71705" y="1967010"/>
            <a:ext cx="2691450" cy="312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Literally any file that ends in –</a:t>
            </a:r>
            <a:r>
              <a:rPr lang="en-US" sz="1050" dirty="0" err="1">
                <a:solidFill>
                  <a:schemeClr val="tx1"/>
                </a:solidFill>
              </a:rPr>
              <a:t>master.svg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BAD91316-A303-30EE-D580-87BACAFCFA98}"/>
              </a:ext>
            </a:extLst>
          </p:cNvPr>
          <p:cNvSpPr/>
          <p:nvPr/>
        </p:nvSpPr>
        <p:spPr>
          <a:xfrm rot="13710205" flipH="1" flipV="1">
            <a:off x="1913678" y="2979052"/>
            <a:ext cx="2599528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4. Go find all generated content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A8A00D8-B0C5-EE02-72F9-94D531E3A410}"/>
              </a:ext>
            </a:extLst>
          </p:cNvPr>
          <p:cNvSpPr/>
          <p:nvPr/>
        </p:nvSpPr>
        <p:spPr>
          <a:xfrm rot="8122634" flipH="1" flipV="1">
            <a:off x="8738790" y="5647266"/>
            <a:ext cx="1850463" cy="825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ECE4CF2F-FE93-AFCF-EA29-2E0811ADC789}"/>
              </a:ext>
            </a:extLst>
          </p:cNvPr>
          <p:cNvSpPr/>
          <p:nvPr/>
        </p:nvSpPr>
        <p:spPr>
          <a:xfrm rot="11366000" flipH="1" flipV="1">
            <a:off x="5495946" y="4356308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5. Merge into user editable page </a:t>
            </a:r>
            <a:r>
              <a:rPr lang="en-US" sz="1200" dirty="0" err="1">
                <a:solidFill>
                  <a:schemeClr val="bg1"/>
                </a:solidFill>
              </a:rPr>
              <a:t>svg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DA42BD89-EFF3-35A1-8195-450E44E4F23A}"/>
              </a:ext>
            </a:extLst>
          </p:cNvPr>
          <p:cNvSpPr/>
          <p:nvPr/>
        </p:nvSpPr>
        <p:spPr>
          <a:xfrm rot="11402846" flipV="1">
            <a:off x="5447431" y="4685899"/>
            <a:ext cx="4022223" cy="5576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6. Combine into output 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34A992-2357-9DD7-4E43-400A4EBC4D55}"/>
              </a:ext>
            </a:extLst>
          </p:cNvPr>
          <p:cNvSpPr/>
          <p:nvPr/>
        </p:nvSpPr>
        <p:spPr>
          <a:xfrm>
            <a:off x="10399002" y="5371274"/>
            <a:ext cx="1786995" cy="13438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5.5 User can configure page content and layout here by cloning master contents groups and placing the clones on the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D4D96-D2A3-066E-6DD0-04E0EF0E7E0A}"/>
              </a:ext>
            </a:extLst>
          </p:cNvPr>
          <p:cNvSpPr/>
          <p:nvPr/>
        </p:nvSpPr>
        <p:spPr>
          <a:xfrm>
            <a:off x="9816490" y="1144952"/>
            <a:ext cx="1591735" cy="287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directory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5AF74-8006-5A2D-2D73-547A13828A64}"/>
              </a:ext>
            </a:extLst>
          </p:cNvPr>
          <p:cNvSpPr/>
          <p:nvPr/>
        </p:nvSpPr>
        <p:spPr>
          <a:xfrm>
            <a:off x="9815537" y="1429636"/>
            <a:ext cx="1591735" cy="3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json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C9F54-CB07-DA05-F091-4EA640AB7158}"/>
              </a:ext>
            </a:extLst>
          </p:cNvPr>
          <p:cNvSpPr/>
          <p:nvPr/>
        </p:nvSpPr>
        <p:spPr>
          <a:xfrm>
            <a:off x="9815537" y="1743093"/>
            <a:ext cx="1591735" cy="31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svg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7BF749-6598-A9EB-FA92-B38CF8CC12E4}"/>
              </a:ext>
            </a:extLst>
          </p:cNvPr>
          <p:cNvSpPr/>
          <p:nvPr/>
        </p:nvSpPr>
        <p:spPr>
          <a:xfrm>
            <a:off x="9815044" y="2054471"/>
            <a:ext cx="1591735" cy="3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39BD1-1A17-EB6B-692A-2835F08EDD5E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for new </a:t>
            </a:r>
            <a:r>
              <a:rPr lang="en-US" dirty="0" err="1"/>
              <a:t>fileio</a:t>
            </a:r>
            <a:r>
              <a:rPr lang="en-US" dirty="0"/>
              <a:t> structure, make less </a:t>
            </a:r>
            <a:r>
              <a:rPr lang="en-US" dirty="0" err="1"/>
              <a:t>overhwelming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3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98A01-3F93-894D-0369-D8F6D37AC0C3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FILE STRUCTURE</a:t>
            </a:r>
          </a:p>
        </p:txBody>
      </p:sp>
    </p:spTree>
    <p:extLst>
      <p:ext uri="{BB962C8B-B14F-4D97-AF65-F5344CB8AC3E}">
        <p14:creationId xmlns:p14="http://schemas.microsoft.com/office/powerpoint/2010/main" val="145415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E971-AE0C-599E-CB8C-3E0F667F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F8BC-D991-FF39-C431-8254DDEC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Centralized file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C90A-ED1C-53C4-1A25-74BE72F7485C}"/>
              </a:ext>
            </a:extLst>
          </p:cNvPr>
          <p:cNvSpPr txBox="1"/>
          <p:nvPr/>
        </p:nvSpPr>
        <p:spPr>
          <a:xfrm>
            <a:off x="312906" y="99708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contains functions that keep your files organized and easy to reference when they’re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and macros are all supposed to have a function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file_structure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that represents the file structure of the contents of that product on top of the current directory (rev folder).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that contains a </a:t>
            </a:r>
            <a:r>
              <a:rPr lang="en-US" dirty="0" err="1"/>
              <a:t>dict</a:t>
            </a:r>
            <a:r>
              <a:rPr lang="en-US" dirty="0"/>
              <a:t> represents a directory, and each value that contains a string represents a file.</a:t>
            </a:r>
          </a:p>
        </p:txBody>
      </p:sp>
      <p:pic>
        <p:nvPicPr>
          <p:cNvPr id="10" name="Picture 9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466B0706-71B5-D011-D841-2BAB0264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4" y="3734174"/>
            <a:ext cx="7772400" cy="291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E8792-64AD-808C-1528-26FA7C839A4B}"/>
              </a:ext>
            </a:extLst>
          </p:cNvPr>
          <p:cNvSpPr txBox="1"/>
          <p:nvPr/>
        </p:nvSpPr>
        <p:spPr>
          <a:xfrm>
            <a:off x="312906" y="3429000"/>
            <a:ext cx="370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are used for files to be more human readable.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</a:t>
            </a:r>
            <a:r>
              <a:rPr lang="en-US" dirty="0" err="1"/>
              <a:t>args</a:t>
            </a:r>
            <a:r>
              <a:rPr lang="en-US" dirty="0"/>
              <a:t> as needed to describe more complicated structures.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72A2F-A13A-4984-F235-6127431234B9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4111-C748-0B90-58C1-BB3DE395F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BEB-86D0-8E87-1BC8-CB46A881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" y="158753"/>
            <a:ext cx="11493138" cy="1134470"/>
          </a:xfrm>
        </p:spPr>
        <p:txBody>
          <a:bodyPr>
            <a:normAutofit/>
          </a:bodyPr>
          <a:lstStyle/>
          <a:p>
            <a:r>
              <a:rPr lang="en-US" dirty="0"/>
              <a:t>What problem is </a:t>
            </a:r>
            <a:r>
              <a:rPr lang="en-US" dirty="0" err="1"/>
              <a:t>Harnice</a:t>
            </a:r>
            <a:r>
              <a:rPr lang="en-US" dirty="0"/>
              <a:t>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B793-2868-6874-959E-DFC306D6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51" y="1384966"/>
            <a:ext cx="11241177" cy="4963583"/>
          </a:xfrm>
        </p:spPr>
        <p:txBody>
          <a:bodyPr>
            <a:noAutofit/>
          </a:bodyPr>
          <a:lstStyle/>
          <a:p>
            <a:r>
              <a:rPr lang="en-US" sz="2400" dirty="0"/>
              <a:t>There should always be </a:t>
            </a:r>
            <a:r>
              <a:rPr lang="en-US" sz="2400" b="1" dirty="0"/>
              <a:t>one single source of truth </a:t>
            </a:r>
            <a:r>
              <a:rPr lang="en-US" sz="2400" dirty="0"/>
              <a:t>that describes the devices in your system and how they are connected. </a:t>
            </a:r>
            <a:r>
              <a:rPr lang="en-US" sz="2400" dirty="0" err="1"/>
              <a:t>Harnice</a:t>
            </a:r>
            <a:r>
              <a:rPr lang="en-US" sz="2400" dirty="0"/>
              <a:t> helps designers keep track of it. 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provides a landing pad for designers to be able to define design rules that can build, validate, simulate, or perform any other action on their system design in a clear, concise, human-readable, and machine-readable format.</a:t>
            </a:r>
          </a:p>
          <a:p>
            <a:endParaRPr lang="en-US" sz="2400" dirty="0"/>
          </a:p>
          <a:p>
            <a:r>
              <a:rPr lang="en-US" sz="2400" dirty="0" err="1"/>
              <a:t>Harnice</a:t>
            </a:r>
            <a:r>
              <a:rPr lang="en-US" sz="2400" dirty="0"/>
              <a:t> helps designers produce any possible downstream data that can be derived from the system definition. Any system artifact will always be directly traceable back to the original source of truth.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82B1A-B7C7-7313-F0CD-B4D46D478D6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8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E5B-B9BB-BF9A-D16E-99E1C4D9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C474-B7CD-7F16-8A2F-B1EC162F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6" y="326214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query file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10A5-B8D1-9088-7853-DC0967E7C2E3}"/>
              </a:ext>
            </a:extLst>
          </p:cNvPr>
          <p:cNvSpPr txBox="1"/>
          <p:nvPr/>
        </p:nvSpPr>
        <p:spPr>
          <a:xfrm>
            <a:off x="348766" y="997086"/>
            <a:ext cx="1109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product is rendered, that product’s file structure is automatically loaded into </a:t>
            </a:r>
            <a:r>
              <a:rPr lang="en-US" dirty="0" err="1"/>
              <a:t>fileio</a:t>
            </a:r>
            <a:r>
              <a:rPr lang="en-US" dirty="0"/>
              <a:t>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files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reference directories in that product by calling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fileio.dirpath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dirname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”)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/>
              <a:t>from your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reference files that might not be defined in your product’s file structure (you’re running a bespoke macro with some weird content), you can temporarily pass a </a:t>
            </a:r>
            <a:r>
              <a:rPr lang="en-US" dirty="0" err="1"/>
              <a:t>filepath</a:t>
            </a:r>
            <a:r>
              <a:rPr lang="en-US" dirty="0"/>
              <a:t> dictionary into the function: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fileio.path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(“file key”, </a:t>
            </a: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structure_dict</a:t>
            </a:r>
            <a:r>
              <a:rPr lang="en-US" dirty="0">
                <a:highlight>
                  <a:srgbClr val="C0C0C0"/>
                </a:highlight>
                <a:latin typeface="Andale Mono" panose="020B0509000000000004" pitchFamily="49" charset="0"/>
              </a:rPr>
              <a:t>={})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err="1"/>
              <a:t>fileio</a:t>
            </a:r>
            <a:r>
              <a:rPr lang="en-US" dirty="0"/>
              <a:t> functions can be called to regard different results depending on what </a:t>
            </a:r>
            <a:r>
              <a:rPr lang="en-US" dirty="0" err="1"/>
              <a:t>structure_dict</a:t>
            </a:r>
            <a:r>
              <a:rPr lang="en-US" dirty="0"/>
              <a:t> your current product, project, macro, </a:t>
            </a:r>
            <a:r>
              <a:rPr lang="en-US" dirty="0" err="1"/>
              <a:t>etc</a:t>
            </a:r>
            <a:r>
              <a:rPr lang="en-US" dirty="0"/>
              <a:t> has defined.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4C3EA-1DD9-DE3A-381B-FE55CAD23340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4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EFB8-058C-AD4C-5202-854F1A0D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5" y="0"/>
            <a:ext cx="10515600" cy="811922"/>
          </a:xfrm>
        </p:spPr>
        <p:txBody>
          <a:bodyPr/>
          <a:lstStyle/>
          <a:p>
            <a:r>
              <a:rPr lang="en-US" dirty="0" err="1"/>
              <a:t>Fileio</a:t>
            </a:r>
            <a:r>
              <a:rPr lang="en-US" dirty="0"/>
              <a:t> python commands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4C010F5-549E-1441-F37D-D82C7198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096419"/>
              </p:ext>
            </p:extLst>
          </p:nvPr>
        </p:nvGraphicFramePr>
        <p:xfrm>
          <a:off x="305791" y="603922"/>
          <a:ext cx="11214904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1">
                  <a:extLst>
                    <a:ext uri="{9D8B030D-6E8A-4147-A177-3AD203B41FA5}">
                      <a16:colId xmlns:a16="http://schemas.microsoft.com/office/drawing/2014/main" val="949573405"/>
                    </a:ext>
                  </a:extLst>
                </a:gridCol>
                <a:gridCol w="2447364">
                  <a:extLst>
                    <a:ext uri="{9D8B030D-6E8A-4147-A177-3AD203B41FA5}">
                      <a16:colId xmlns:a16="http://schemas.microsoft.com/office/drawing/2014/main" val="3747857316"/>
                    </a:ext>
                  </a:extLst>
                </a:gridCol>
                <a:gridCol w="2788024">
                  <a:extLst>
                    <a:ext uri="{9D8B030D-6E8A-4147-A177-3AD203B41FA5}">
                      <a16:colId xmlns:a16="http://schemas.microsoft.com/office/drawing/2014/main" val="2905886344"/>
                    </a:ext>
                  </a:extLst>
                </a:gridCol>
                <a:gridCol w="3156625">
                  <a:extLst>
                    <a:ext uri="{9D8B030D-6E8A-4147-A177-3AD203B41FA5}">
                      <a16:colId xmlns:a16="http://schemas.microsoft.com/office/drawing/2014/main" val="282144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7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fileio.set_file_structure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Set the default </a:t>
                      </a:r>
                      <a:r>
                        <a:rPr lang="en-US" sz="1000" dirty="0" err="1"/>
                        <a:t>fileio.path</a:t>
                      </a:r>
                      <a:r>
                        <a:rPr lang="en-US" sz="1000" dirty="0"/>
                        <a:t>() and </a:t>
                      </a:r>
                      <a:r>
                        <a:rPr lang="en-US" sz="1000" dirty="0" err="1"/>
                        <a:t>fileio.dirpath</a:t>
                      </a:r>
                      <a:r>
                        <a:rPr lang="en-US" sz="1000" dirty="0"/>
                        <a:t>() lookups. Call at the beginning of each product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fileio.file_structure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File structure 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You shouldn’t need this, use path() or </a:t>
                      </a:r>
                      <a:r>
                        <a:rPr lang="en-US" sz="1000" dirty="0" err="1"/>
                        <a:t>dirpath</a:t>
                      </a:r>
                      <a:r>
                        <a:rPr lang="en-US" sz="1000" dirty="0"/>
                        <a:t>() instead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68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fileio.rev_directory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Directory of the rev of the part you’re working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6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fileio.partnumber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/>
                        <a:t>Wanted format</a:t>
                      </a: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given a part number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pppppp-revR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pppppp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"rev" returns "</a:t>
                      </a:r>
                      <a:r>
                        <a:rPr lang="en-US" sz="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revR</a:t>
                      </a:r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"R" returns "R"</a:t>
                      </a:r>
                      <a:endParaRPr lang="en-US" sz="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Part number, rev strings of the current product you’re working on in various 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fileio.silentremove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dirty="0" err="1"/>
                        <a:t>Filepath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Remove a file or a directory and all its contents if it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0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Filename key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file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Any time a file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4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fileio.dirpath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of directory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Optional: alternative file structure </a:t>
                      </a:r>
                      <a:r>
                        <a:rPr lang="en-US" sz="1000" dirty="0" err="1"/>
                        <a:t>dict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the folder referenced by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Any time a directory needs to be referenced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5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fileio.verify_revision_structure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Ensures you’re working in a directory recognized as a “rev” directory (must be inside a “part” directory)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fileio.today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today’s date in a common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fileio.get_path_to_project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traceable_key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Looks up traceable key in a local git-ignored lookup table for the local path to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Referencing projects that’s not the current project (ex. pulling harness data out of a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fileio.read_tsv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path to file, optional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(default \t for tab-separated-values)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data of a csv with </a:t>
                      </a:r>
                      <a:r>
                        <a:rPr lang="en-US" sz="1000" dirty="0" err="1"/>
                        <a:t>delimeter</a:t>
                      </a:r>
                      <a:r>
                        <a:rPr lang="en-US" sz="1000" dirty="0"/>
                        <a:t> as a list of 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Standardize the way we’re reading TSV’s. TSV’s are preferred to CSV’s because they let you use commas in your data which is useful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ndale Mono" panose="020B0509000000000004" pitchFamily="49" charset="0"/>
                        </a:rPr>
                        <a:t>fileio.newrev</a:t>
                      </a:r>
                      <a:r>
                        <a:rPr lang="en-US" sz="1000" dirty="0">
                          <a:latin typeface="Andale Mono" panose="020B05090000000000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Works with the CLI to make a new revision file in the part directory. Updates the names of all the content from old rev number to new rev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7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E34AD-11BD-F842-2D8A-F1171F67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7D2-4542-8127-6A0F-6FF20BD4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97953"/>
            <a:ext cx="6401696" cy="1325563"/>
          </a:xfrm>
        </p:spPr>
        <p:txBody>
          <a:bodyPr>
            <a:normAutofit/>
          </a:bodyPr>
          <a:lstStyle/>
          <a:p>
            <a:r>
              <a:rPr lang="en-US" dirty="0"/>
              <a:t>Data structure: “</a:t>
            </a:r>
            <a:r>
              <a:rPr lang="en-US" dirty="0" err="1"/>
              <a:t>instances_list.tsv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C40-2004-9132-9B3D-42A17A828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06" y="2078190"/>
            <a:ext cx="6401696" cy="4351338"/>
          </a:xfrm>
        </p:spPr>
        <p:txBody>
          <a:bodyPr/>
          <a:lstStyle/>
          <a:p>
            <a:pPr lvl="1"/>
            <a:r>
              <a:rPr lang="en-US" dirty="0"/>
              <a:t>A list of every single item, idea, note, part, instruction, circuit, literally anything that comprehensively describes how to build that harness or system</a:t>
            </a:r>
          </a:p>
          <a:p>
            <a:pPr lvl="1"/>
            <a:r>
              <a:rPr lang="en-US" dirty="0"/>
              <a:t>TSV (tab-separated-values, big spreadsheet)</a:t>
            </a:r>
          </a:p>
          <a:p>
            <a:pPr lvl="1"/>
            <a:r>
              <a:rPr lang="en-US" dirty="0"/>
              <a:t>Declined alternatives: STEP files, schematics, dictionaries not general, descriptive, or human readable enough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A369-1C13-EE47-38EF-10A38281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0"/>
            <a:ext cx="473901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7B8DAF-1840-AFFB-E48C-9646F8B3F843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3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0529-79B5-FDB0-5DF5-DF5EB465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002-8DD8-C23E-B392-E3D79B71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1693"/>
            <a:ext cx="7415463" cy="7538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Harness Instances List example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E09B873-2A6E-0409-D1E3-0C6C598A0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83686" cy="7113475"/>
          </a:xfrm>
        </p:spPr>
      </p:pic>
    </p:spTree>
    <p:extLst>
      <p:ext uri="{BB962C8B-B14F-4D97-AF65-F5344CB8AC3E}">
        <p14:creationId xmlns:p14="http://schemas.microsoft.com/office/powerpoint/2010/main" val="42745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003-135B-737C-3D84-0A75175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Paths vs Traceable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4CC9-13F5-869E-C717-A5FB6B24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08E77-D131-BC6A-6509-CA664DDA8116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4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5448-430E-3077-EDE9-B55D3FD6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3D7-36B7-57C1-4A28-90BEA5AF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Harnice</a:t>
            </a:r>
            <a:r>
              <a:rPr lang="en-US" dirty="0"/>
              <a:t> Code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11BE2-8504-3723-2A7F-B4FAA23C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3"/>
            <a:ext cx="3124200" cy="501703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Harnice</a:t>
            </a:r>
            <a:endParaRPr lang="en-US" sz="2400" dirty="0"/>
          </a:p>
          <a:p>
            <a:pPr lvl="1">
              <a:lnSpc>
                <a:spcPct val="200000"/>
              </a:lnSpc>
            </a:pPr>
            <a:r>
              <a:rPr lang="en-US" dirty="0"/>
              <a:t>Lists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Products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Utils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cli.py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highlight>
                  <a:srgbClr val="C0C0C0"/>
                </a:highlight>
                <a:latin typeface="Andale Mono" panose="020B0509000000000004" pitchFamily="49" charset="0"/>
              </a:rPr>
              <a:t>fileio.py</a:t>
            </a:r>
            <a:endParaRPr lang="en-US" dirty="0">
              <a:highlight>
                <a:srgbClr val="C0C0C0"/>
              </a:highlight>
              <a:latin typeface="Andale Mono" panose="020B050900000000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E27C4-2628-4588-E9C1-5F2E393D14EB}"/>
              </a:ext>
            </a:extLst>
          </p:cNvPr>
          <p:cNvSpPr/>
          <p:nvPr/>
        </p:nvSpPr>
        <p:spPr>
          <a:xfrm>
            <a:off x="7416801" y="908063"/>
            <a:ext cx="3596839" cy="1511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Functions that interact directly with project files (</a:t>
            </a:r>
            <a:r>
              <a:rPr lang="en-US" dirty="0" err="1">
                <a:solidFill>
                  <a:schemeClr val="tx1"/>
                </a:solidFill>
              </a:rPr>
              <a:t>tsv</a:t>
            </a:r>
            <a:r>
              <a:rPr lang="en-US" dirty="0">
                <a:solidFill>
                  <a:schemeClr val="tx1"/>
                </a:solidFill>
              </a:rPr>
              <a:t>, csv, …)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Use for writing your own lower level scripts and macros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6842F-6714-B748-1BD6-4F7C6B4908BA}"/>
              </a:ext>
            </a:extLst>
          </p:cNvPr>
          <p:cNvSpPr/>
          <p:nvPr/>
        </p:nvSpPr>
        <p:spPr>
          <a:xfrm>
            <a:off x="7416803" y="2681006"/>
            <a:ext cx="3596839" cy="936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Mostly </a:t>
            </a:r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  <a:latin typeface="Andale Mono" panose="020B0509000000000004" pitchFamily="49" charset="0"/>
              </a:rPr>
              <a:t>&lt;product&gt;.render() </a:t>
            </a:r>
            <a:r>
              <a:rPr lang="en-US" dirty="0">
                <a:solidFill>
                  <a:schemeClr val="tx1"/>
                </a:solidFill>
              </a:rPr>
              <a:t>with some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5392F-91BC-3865-A9B8-2129B966AF81}"/>
              </a:ext>
            </a:extLst>
          </p:cNvPr>
          <p:cNvSpPr/>
          <p:nvPr/>
        </p:nvSpPr>
        <p:spPr>
          <a:xfrm>
            <a:off x="7416801" y="3879074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 level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939D5-A7EA-A74C-8642-B700BA900455}"/>
              </a:ext>
            </a:extLst>
          </p:cNvPr>
          <p:cNvSpPr/>
          <p:nvPr/>
        </p:nvSpPr>
        <p:spPr>
          <a:xfrm>
            <a:off x="7416800" y="4671238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command line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979C-E359-5D1C-24AA-4AF90C2A8231}"/>
              </a:ext>
            </a:extLst>
          </p:cNvPr>
          <p:cNvSpPr/>
          <p:nvPr/>
        </p:nvSpPr>
        <p:spPr>
          <a:xfrm>
            <a:off x="7416800" y="5551487"/>
            <a:ext cx="3596839" cy="633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Handles file structure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8EF0-75AC-7939-8EDB-08FF5B7ADDA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19867" y="1663838"/>
            <a:ext cx="5096934" cy="75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D00B5A-82D7-5E9D-7BFC-10B5DC2F61E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9467" y="3149343"/>
            <a:ext cx="4487336" cy="101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BC2C7-9B87-D0BE-CCB3-BF55349A24C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19867" y="4086017"/>
            <a:ext cx="5096934" cy="1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B5B14A-3DF2-ACA9-D7C9-F5F21FDA337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02467" y="4811608"/>
            <a:ext cx="4614333" cy="176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CC573-D28F-88BF-7A0C-B6B7AE4DF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52800" y="5603772"/>
            <a:ext cx="4064000" cy="264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3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6EF7-2FA8-CB93-9701-36777537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21F2F-BAB0-52EC-9D46-50DC5E5C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Parts, macros, </a:t>
            </a:r>
            <a:r>
              <a:rPr lang="en-US" dirty="0" err="1"/>
              <a:t>titleblocks</a:t>
            </a:r>
            <a:r>
              <a:rPr lang="en-US" dirty="0"/>
              <a:t>, </a:t>
            </a:r>
            <a:r>
              <a:rPr lang="en-US" dirty="0" err="1"/>
              <a:t>flagnotes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should be re-used and referenced for any future use</a:t>
            </a:r>
          </a:p>
          <a:p>
            <a:r>
              <a:rPr lang="en-US" dirty="0"/>
              <a:t>Users are heavily encouraged to contribute to the public git repo for your cots parts</a:t>
            </a:r>
          </a:p>
          <a:p>
            <a:pPr lvl="1"/>
            <a:r>
              <a:rPr lang="en-US" b="1" dirty="0" err="1"/>
              <a:t>harnice</a:t>
            </a:r>
            <a:r>
              <a:rPr lang="en-US" b="1" dirty="0"/>
              <a:t>-library-public</a:t>
            </a:r>
          </a:p>
          <a:p>
            <a:r>
              <a:rPr lang="en-US" dirty="0"/>
              <a:t>However, you can define paths to as many library repos as you want.</a:t>
            </a:r>
          </a:p>
          <a:p>
            <a:pPr lvl="1"/>
            <a:r>
              <a:rPr lang="en-US" b="1" dirty="0"/>
              <a:t>my-company-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pPr lvl="1"/>
            <a:r>
              <a:rPr lang="en-US" b="1" dirty="0"/>
              <a:t>my-super-top-secret-</a:t>
            </a:r>
            <a:r>
              <a:rPr lang="en-US" b="1" dirty="0" err="1"/>
              <a:t>harnice</a:t>
            </a:r>
            <a:r>
              <a:rPr lang="en-US" b="1" dirty="0"/>
              <a:t>-library</a:t>
            </a:r>
          </a:p>
          <a:p>
            <a:r>
              <a:rPr lang="en-US" dirty="0"/>
              <a:t>You don’t even have to use git to control it if you don’t want!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0114F-6FE7-E53E-77C7-5B94F88A9D1A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63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7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58D434-6A6C-C47B-85F5-7A99418ADEF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REVISION CONTROL</a:t>
            </a:r>
          </a:p>
        </p:txBody>
      </p:sp>
    </p:spTree>
    <p:extLst>
      <p:ext uri="{BB962C8B-B14F-4D97-AF65-F5344CB8AC3E}">
        <p14:creationId xmlns:p14="http://schemas.microsoft.com/office/powerpoint/2010/main" val="89998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A2B5-91E5-5380-B49B-9B0B78F6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A6659-D038-1BA9-D44E-53AACCCA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" y="3042039"/>
            <a:ext cx="5747905" cy="375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BC46D-0DF8-46D7-DBC8-75089FF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9" y="150852"/>
            <a:ext cx="10515600" cy="854075"/>
          </a:xfrm>
        </p:spPr>
        <p:txBody>
          <a:bodyPr/>
          <a:lstStyle/>
          <a:p>
            <a:r>
              <a:rPr lang="en-US" dirty="0"/>
              <a:t>Product version control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C3099-242F-771E-0E1F-4A58F137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" y="983132"/>
            <a:ext cx="4504212" cy="2259905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To “render” a product (harness, part, </a:t>
            </a:r>
            <a:r>
              <a:rPr lang="en-US" sz="1800" dirty="0" err="1"/>
              <a:t>etc</a:t>
            </a:r>
            <a:r>
              <a:rPr lang="en-US" sz="1800" dirty="0"/>
              <a:t>) with </a:t>
            </a:r>
            <a:r>
              <a:rPr lang="en-US" sz="1800" dirty="0" err="1"/>
              <a:t>Harnice</a:t>
            </a:r>
            <a:r>
              <a:rPr lang="en-US" sz="1800" dirty="0"/>
              <a:t>, the CLI will force you to operate in a “rev folder”</a:t>
            </a:r>
          </a:p>
          <a:p>
            <a:r>
              <a:rPr lang="en-US" sz="1800" dirty="0"/>
              <a:t>Revision data always stored in </a:t>
            </a:r>
            <a:r>
              <a:rPr lang="en-US" sz="1800" dirty="0" err="1"/>
              <a:t>revision_history.tsv</a:t>
            </a:r>
            <a:endParaRPr lang="en-US" sz="1800" dirty="0"/>
          </a:p>
          <a:p>
            <a:r>
              <a:rPr lang="en-US" sz="1800" dirty="0" err="1"/>
              <a:t>Harnice</a:t>
            </a:r>
            <a:r>
              <a:rPr lang="en-US" sz="1800" dirty="0"/>
              <a:t> will not render a revision if there’s data in the “status” field, i.e. “released” or “outdated”</a:t>
            </a:r>
          </a:p>
          <a:p>
            <a:r>
              <a:rPr lang="en-US" sz="1800" dirty="0"/>
              <a:t>Revision information can be referenced elsewhere, ex in </a:t>
            </a:r>
            <a:r>
              <a:rPr lang="en-US" sz="1800" dirty="0" err="1"/>
              <a:t>pdf_generator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50B8A-20B3-D9B7-22D7-147A081D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767" y="2874051"/>
            <a:ext cx="7254884" cy="43411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B7F99BD-93CE-87F2-1E20-F58F38779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269"/>
            <a:ext cx="5969576" cy="178729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EED5D4-94F2-4824-BB48-7B215A2E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12" y="983132"/>
            <a:ext cx="7122721" cy="160602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9F42F1-F4DE-9AA2-D591-661DD4F324E6}"/>
              </a:ext>
            </a:extLst>
          </p:cNvPr>
          <p:cNvCxnSpPr/>
          <p:nvPr/>
        </p:nvCxnSpPr>
        <p:spPr>
          <a:xfrm flipV="1">
            <a:off x="6870865" y="1498027"/>
            <a:ext cx="558140" cy="135574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CBFC-15B8-366E-DD27-603CC5CCC26C}"/>
              </a:ext>
            </a:extLst>
          </p:cNvPr>
          <p:cNvCxnSpPr>
            <a:cxnSpLocks/>
          </p:cNvCxnSpPr>
          <p:nvPr/>
        </p:nvCxnSpPr>
        <p:spPr>
          <a:xfrm flipV="1">
            <a:off x="9773920" y="1148080"/>
            <a:ext cx="457200" cy="3311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1D7CFA1-39A9-0C19-8D3F-0E7E42499641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9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DD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9DC4-097F-52AD-F705-6CE1C281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7CD38-49F9-9B00-F3CA-91C82C9C2981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81542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3FC2-1415-AEDB-341E-05DB8C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4" y="3439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the </a:t>
            </a:r>
            <a:r>
              <a:rPr lang="en-US" dirty="0" err="1"/>
              <a:t>Harnice</a:t>
            </a:r>
            <a:r>
              <a:rPr lang="en-US" dirty="0"/>
              <a:t> scope end?</a:t>
            </a:r>
            <a:br>
              <a:rPr lang="en-US" dirty="0"/>
            </a:br>
            <a:r>
              <a:rPr lang="en-US" sz="1800" dirty="0"/>
              <a:t>*at this point*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04FC-43BB-47F8-056E-A1C5DF44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06" y="1690688"/>
            <a:ext cx="11469188" cy="4823369"/>
          </a:xfrm>
        </p:spPr>
        <p:txBody>
          <a:bodyPr>
            <a:normAutofit/>
          </a:bodyPr>
          <a:lstStyle/>
          <a:p>
            <a:r>
              <a:rPr lang="en-US" dirty="0"/>
              <a:t>We’re not yet concerned about what’s going on inside your devices</a:t>
            </a:r>
          </a:p>
          <a:p>
            <a:pPr lvl="1"/>
            <a:r>
              <a:rPr lang="en-US" dirty="0"/>
              <a:t>Only how they interact with the outside world</a:t>
            </a:r>
          </a:p>
          <a:p>
            <a:r>
              <a:rPr lang="en-US" dirty="0"/>
              <a:t>Software configuration</a:t>
            </a:r>
          </a:p>
          <a:p>
            <a:pPr lvl="1"/>
            <a:r>
              <a:rPr lang="en-US" dirty="0"/>
              <a:t>Sure, you can write any rule you want into your </a:t>
            </a:r>
            <a:r>
              <a:rPr lang="en-US" dirty="0" err="1"/>
              <a:t>Harnice</a:t>
            </a:r>
            <a:r>
              <a:rPr lang="en-US" dirty="0"/>
              <a:t> system processor, but </a:t>
            </a:r>
            <a:r>
              <a:rPr lang="en-US" dirty="0" err="1"/>
              <a:t>Harnice</a:t>
            </a:r>
            <a:r>
              <a:rPr lang="en-US" dirty="0"/>
              <a:t> is intended to track hardware.</a:t>
            </a:r>
          </a:p>
          <a:p>
            <a:r>
              <a:rPr lang="en-US" dirty="0"/>
              <a:t>How your electrical hardware interacts with non-electrical things</a:t>
            </a:r>
          </a:p>
          <a:p>
            <a:pPr lvl="1"/>
            <a:r>
              <a:rPr lang="en-US" dirty="0"/>
              <a:t>Don’t care about size, weight, fluid type, mounting, physical, thermal, environmental compliance, etc. </a:t>
            </a:r>
          </a:p>
          <a:p>
            <a:r>
              <a:rPr lang="en-US" dirty="0"/>
              <a:t>As-built configurations</a:t>
            </a:r>
          </a:p>
          <a:p>
            <a:pPr lvl="1"/>
            <a:r>
              <a:rPr lang="en-US" dirty="0"/>
              <a:t>We aren’t yet offering complete ERP/MES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302AF-33E4-E62E-8E43-0ACB083ADB5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4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C73-6569-70AD-6AFA-87BEB42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A8F3-A280-9D92-2312-F979A568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10515600" cy="854075"/>
          </a:xfrm>
        </p:spPr>
        <p:txBody>
          <a:bodyPr/>
          <a:lstStyle/>
          <a:p>
            <a:r>
              <a:rPr lang="en-US" dirty="0"/>
              <a:t>Library flexibility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4E44CC-B243-3F16-DAE3-8A04645B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09666"/>
            <a:ext cx="3233614" cy="457050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3655CD-795A-08CA-A98D-0BEBDE3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87" y="1912402"/>
            <a:ext cx="3062013" cy="4565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A86272-6608-5BDA-DAD3-273E16A1134F}"/>
              </a:ext>
            </a:extLst>
          </p:cNvPr>
          <p:cNvSpPr txBox="1"/>
          <p:nvPr/>
        </p:nvSpPr>
        <p:spPr>
          <a:xfrm>
            <a:off x="419100" y="1115757"/>
            <a:ext cx="53132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All parts in a library are version controlled per previous slide…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22AA3-BB98-09DA-F525-9D98FD5F0878}"/>
              </a:ext>
            </a:extLst>
          </p:cNvPr>
          <p:cNvSpPr txBox="1"/>
          <p:nvPr/>
        </p:nvSpPr>
        <p:spPr>
          <a:xfrm>
            <a:off x="6384278" y="1059514"/>
            <a:ext cx="51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importing an item from library, you can request different versions or overwrite imported libraries flexibly…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B937C-2381-EE35-1937-A1ABD5306FC0}"/>
              </a:ext>
            </a:extLst>
          </p:cNvPr>
          <p:cNvSpPr txBox="1"/>
          <p:nvPr/>
        </p:nvSpPr>
        <p:spPr>
          <a:xfrm>
            <a:off x="127000" y="4833003"/>
            <a:ext cx="1841500" cy="7386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revision_history.tsv</a:t>
            </a:r>
            <a:r>
              <a:rPr lang="en-US" sz="1400" dirty="0"/>
              <a:t> to track all revisions of a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55275-2A9F-0C60-CD38-360A363A6AF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68500" y="5202335"/>
            <a:ext cx="5207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63A49C-5695-4C42-4B9D-6453C48DE24A}"/>
              </a:ext>
            </a:extLst>
          </p:cNvPr>
          <p:cNvSpPr txBox="1"/>
          <p:nvPr/>
        </p:nvSpPr>
        <p:spPr>
          <a:xfrm>
            <a:off x="6096000" y="3828683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User-editable copy (</a:t>
            </a:r>
            <a:r>
              <a:rPr lang="en-US" sz="1400" dirty="0" err="1"/>
              <a:t>instances_list</a:t>
            </a:r>
            <a:r>
              <a:rPr lang="en-US" sz="1400" dirty="0"/>
              <a:t> tracks “modified” from imported library)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EC027F-280B-5F39-9D1D-158279867B0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937500" y="4305737"/>
            <a:ext cx="1111497" cy="3594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7C98D9-7FB9-9295-A02D-1C53BB87DCE1}"/>
              </a:ext>
            </a:extLst>
          </p:cNvPr>
          <p:cNvSpPr txBox="1"/>
          <p:nvPr/>
        </p:nvSpPr>
        <p:spPr>
          <a:xfrm>
            <a:off x="6096000" y="2698760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Library will be imported new at every Render for traceability purposes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82256-4CB2-0A89-680C-BBFD9DA2B22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937500" y="3175814"/>
            <a:ext cx="1111497" cy="93794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BC4F1C-3A75-3176-8A13-0AA7785A7149}"/>
              </a:ext>
            </a:extLst>
          </p:cNvPr>
          <p:cNvSpPr txBox="1"/>
          <p:nvPr/>
        </p:nvSpPr>
        <p:spPr>
          <a:xfrm>
            <a:off x="6096000" y="4939049"/>
            <a:ext cx="1841500" cy="9541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Different instances, even with the same MPN, are imported separately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5A2078-CF28-92B3-CDCC-F1EEA236483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937500" y="5416103"/>
            <a:ext cx="933368" cy="557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268E98-96EC-3998-CBB6-8419F7110C9E}"/>
              </a:ext>
            </a:extLst>
          </p:cNvPr>
          <p:cNvCxnSpPr>
            <a:cxnSpLocks/>
          </p:cNvCxnSpPr>
          <p:nvPr/>
        </p:nvCxnSpPr>
        <p:spPr>
          <a:xfrm>
            <a:off x="5795158" y="1231900"/>
            <a:ext cx="12566" cy="5394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81E55B3-6F89-98F9-7CA3-93FED3FEE2C2}"/>
              </a:ext>
            </a:extLst>
          </p:cNvPr>
          <p:cNvSpPr txBox="1"/>
          <p:nvPr/>
        </p:nvSpPr>
        <p:spPr>
          <a:xfrm>
            <a:off x="6096000" y="6079544"/>
            <a:ext cx="1841500" cy="523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imported items work the same way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EC2991-DAC5-7E0D-B7E9-64A702D2559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937500" y="6341154"/>
            <a:ext cx="67178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73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541E-403B-7F49-1F37-7C0B78BC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B52434-ADC7-D598-0FE9-9C0E13A5DA15}"/>
              </a:ext>
            </a:extLst>
          </p:cNvPr>
          <p:cNvSpPr txBox="1">
            <a:spLocks/>
          </p:cNvSpPr>
          <p:nvPr/>
        </p:nvSpPr>
        <p:spPr>
          <a:xfrm>
            <a:off x="838200" y="174978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6494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207FF-5C29-9702-21BD-86FA85B7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2A6EF-E75B-BC18-E1A1-673034DE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77825"/>
            <a:ext cx="3155373" cy="2187245"/>
          </a:xfrm>
        </p:spPr>
        <p:txBody>
          <a:bodyPr>
            <a:normAutofit/>
          </a:bodyPr>
          <a:lstStyle/>
          <a:p>
            <a:r>
              <a:rPr lang="en-US" dirty="0"/>
              <a:t>Show me what you can do!</a:t>
            </a:r>
          </a:p>
        </p:txBody>
      </p:sp>
      <p:pic>
        <p:nvPicPr>
          <p:cNvPr id="24" name="Picture 23" descr="A diagram of a construction project&#10;&#10;AI-generated content may be incorrect.">
            <a:extLst>
              <a:ext uri="{FF2B5EF4-FFF2-40B4-BE49-F238E27FC236}">
                <a16:creationId xmlns:a16="http://schemas.microsoft.com/office/drawing/2014/main" id="{39E2C151-555B-9A4A-4266-72072536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8" y="95002"/>
            <a:ext cx="8646334" cy="66679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2C6386-B40C-6DE1-ED88-2D7012680D2F}"/>
              </a:ext>
            </a:extLst>
          </p:cNvPr>
          <p:cNvSpPr txBox="1"/>
          <p:nvPr/>
        </p:nvSpPr>
        <p:spPr>
          <a:xfrm>
            <a:off x="60475" y="2509857"/>
            <a:ext cx="3513998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output from a macro called </a:t>
            </a:r>
            <a:r>
              <a:rPr lang="en-US" b="1" dirty="0"/>
              <a:t>“</a:t>
            </a:r>
            <a:r>
              <a:rPr lang="en-US" b="1" dirty="0" err="1"/>
              <a:t>pdf_generator</a:t>
            </a:r>
            <a:r>
              <a:rPr lang="en-US" b="1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compiled the outputs of other output macros like “</a:t>
            </a:r>
            <a:r>
              <a:rPr lang="en-US" b="1" dirty="0" err="1"/>
              <a:t>harnice</a:t>
            </a:r>
            <a:r>
              <a:rPr lang="en-US" b="1" dirty="0"/>
              <a:t> standard formboard builder</a:t>
            </a:r>
            <a:r>
              <a:rPr lang="en-US" dirty="0"/>
              <a:t>”, “</a:t>
            </a:r>
            <a:r>
              <a:rPr lang="en-US" b="1" dirty="0" err="1"/>
              <a:t>bom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”, “</a:t>
            </a:r>
            <a:r>
              <a:rPr lang="en-US" b="1" dirty="0" err="1"/>
              <a:t>buildnotes</a:t>
            </a:r>
            <a:r>
              <a:rPr lang="en-US" b="1" dirty="0"/>
              <a:t> to </a:t>
            </a:r>
            <a:r>
              <a:rPr lang="en-US" b="1" dirty="0" err="1"/>
              <a:t>svg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knows the scale, the location, the </a:t>
            </a:r>
            <a:r>
              <a:rPr lang="en-US" dirty="0" err="1"/>
              <a:t>buildnotes</a:t>
            </a:r>
            <a:r>
              <a:rPr lang="en-US" dirty="0"/>
              <a:t> you need, what your parts look like, the revision history, all from the information on the Instances List</a:t>
            </a:r>
          </a:p>
        </p:txBody>
      </p:sp>
    </p:spTree>
    <p:extLst>
      <p:ext uri="{BB962C8B-B14F-4D97-AF65-F5344CB8AC3E}">
        <p14:creationId xmlns:p14="http://schemas.microsoft.com/office/powerpoint/2010/main" val="42505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830E-4188-0AEE-1DA6-0A2EE4BA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print of a diagram&#10;&#10;AI-generated content may be incorrect.">
            <a:extLst>
              <a:ext uri="{FF2B5EF4-FFF2-40B4-BE49-F238E27FC236}">
                <a16:creationId xmlns:a16="http://schemas.microsoft.com/office/drawing/2014/main" id="{47132FAC-F099-24C2-0861-9E96A493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13" y="0"/>
            <a:ext cx="88754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7EA36-A12B-C9D9-8C64-67A9AB7D3B65}"/>
              </a:ext>
            </a:extLst>
          </p:cNvPr>
          <p:cNvSpPr txBox="1"/>
          <p:nvPr/>
        </p:nvSpPr>
        <p:spPr>
          <a:xfrm>
            <a:off x="107976" y="514801"/>
            <a:ext cx="283710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page shows a 1:1 scale view on a 8.5”x11” 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and </a:t>
            </a:r>
            <a:r>
              <a:rPr lang="en-US" dirty="0" err="1"/>
              <a:t>backshells</a:t>
            </a:r>
            <a:r>
              <a:rPr lang="en-US" dirty="0"/>
              <a:t> shown here are just rectangles, but could easily be photos or CAD screenshots.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Flagnote</a:t>
            </a:r>
            <a:r>
              <a:rPr lang="en-US" dirty="0"/>
              <a:t> positions are not well-defined, but can be configured as needed. </a:t>
            </a:r>
          </a:p>
        </p:txBody>
      </p:sp>
    </p:spTree>
    <p:extLst>
      <p:ext uri="{BB962C8B-B14F-4D97-AF65-F5344CB8AC3E}">
        <p14:creationId xmlns:p14="http://schemas.microsoft.com/office/powerpoint/2010/main" val="4855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D05B-F31E-6014-2309-B5F5C07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46F5-E563-5673-2A07-21301844810B}"/>
              </a:ext>
            </a:extLst>
          </p:cNvPr>
          <p:cNvSpPr txBox="1"/>
          <p:nvPr/>
        </p:nvSpPr>
        <p:spPr>
          <a:xfrm>
            <a:off x="107976" y="165049"/>
            <a:ext cx="28371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Pages can be edited with your favorite SVG editor…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F6EDAC-0305-2F18-3F15-C357168D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6" y="1188925"/>
            <a:ext cx="3620876" cy="54790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5F489-D55C-AD11-1584-C2284625E085}"/>
              </a:ext>
            </a:extLst>
          </p:cNvPr>
          <p:cNvSpPr/>
          <p:nvPr/>
        </p:nvSpPr>
        <p:spPr>
          <a:xfrm>
            <a:off x="558140" y="4476997"/>
            <a:ext cx="2755076" cy="2137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693B93-9A73-A4CB-04E2-80EFB9FB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09" y="165049"/>
            <a:ext cx="3184996" cy="5066031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04EF7-63DE-8A01-4111-3025E1B834BC}"/>
              </a:ext>
            </a:extLst>
          </p:cNvPr>
          <p:cNvSpPr/>
          <p:nvPr/>
        </p:nvSpPr>
        <p:spPr>
          <a:xfrm>
            <a:off x="413657" y="3619995"/>
            <a:ext cx="2755076" cy="2137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5F82B-B900-6A8F-2458-77F96A37DE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68733" y="3619995"/>
            <a:ext cx="1010283" cy="1068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71F62-74E5-C6E5-EF59-D3599A62859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3216" y="4583875"/>
            <a:ext cx="2356064" cy="29673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3866-9134-CA8D-924B-9B885DA41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6" y="3028949"/>
            <a:ext cx="6122083" cy="39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56050D-2BD5-CA34-3D12-73F50D9B4A29}"/>
              </a:ext>
            </a:extLst>
          </p:cNvPr>
          <p:cNvSpPr txBox="1"/>
          <p:nvPr/>
        </p:nvSpPr>
        <p:spPr>
          <a:xfrm>
            <a:off x="344557" y="422035"/>
            <a:ext cx="284921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Of course…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output artifacts are perfectly in sync with the Instances List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DCA02-5BFD-D29E-825C-62636882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744" y="35561"/>
            <a:ext cx="6793260" cy="4351338"/>
          </a:xfr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0384C-DEF7-FEDB-E252-857E93E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87" y="1461312"/>
            <a:ext cx="6076487" cy="393537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CD0924-5135-62CF-C2C7-868D517E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702717"/>
            <a:ext cx="6416040" cy="41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C1AB0E9-9E43-CB69-9DA0-BCF270A9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23" y="884133"/>
            <a:ext cx="3426208" cy="4159887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AB5AB0-3952-9F84-EABB-90F32B4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56" y="205740"/>
            <a:ext cx="1796724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69E55-24AC-84C4-6444-E302666C15DC}"/>
              </a:ext>
            </a:extLst>
          </p:cNvPr>
          <p:cNvSpPr txBox="1"/>
          <p:nvPr/>
        </p:nvSpPr>
        <p:spPr>
          <a:xfrm>
            <a:off x="107976" y="514800"/>
            <a:ext cx="385823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part can have as many child coordinate systems as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can be referenced in the instances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things like </a:t>
            </a:r>
            <a:r>
              <a:rPr lang="en-US" dirty="0" err="1"/>
              <a:t>flagnotes</a:t>
            </a:r>
            <a:r>
              <a:rPr lang="en-US" dirty="0"/>
              <a:t>, child parts, or other related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 place parts on a formboard drawing, calculate distances,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5ECF-E213-5852-6D02-C4B8949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203482"/>
            <a:ext cx="7772400" cy="50337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6E8D9-166F-ED68-47F3-7E5FA5C6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5" y="3470080"/>
            <a:ext cx="5232714" cy="327134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C4FF0-0729-5DCE-E414-9C3E2324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54" y="3079570"/>
            <a:ext cx="6150631" cy="3983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6B727-5F6B-B326-2505-DC7F0015F8AB}"/>
              </a:ext>
            </a:extLst>
          </p:cNvPr>
          <p:cNvSpPr txBox="1"/>
          <p:nvPr/>
        </p:nvSpPr>
        <p:spPr>
          <a:xfrm>
            <a:off x="237805" y="203482"/>
            <a:ext cx="348837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Defining a physical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now, </a:t>
            </a:r>
            <a:r>
              <a:rPr lang="en-US" dirty="0" err="1"/>
              <a:t>formboard_definition.tsv</a:t>
            </a:r>
            <a:r>
              <a:rPr lang="en-US" dirty="0"/>
              <a:t> allows user to input length and angle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sync with cables and requirements from </a:t>
            </a:r>
            <a:r>
              <a:rPr lang="en-US" dirty="0" err="1"/>
              <a:t>instances_list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Eventually, I’ll make a GUI</a:t>
            </a:r>
          </a:p>
        </p:txBody>
      </p:sp>
    </p:spTree>
    <p:extLst>
      <p:ext uri="{BB962C8B-B14F-4D97-AF65-F5344CB8AC3E}">
        <p14:creationId xmlns:p14="http://schemas.microsoft.com/office/powerpoint/2010/main" val="103932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C1137-EAB7-B9AE-EF48-C986CD376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71654A-25D5-5C10-9A3A-C94A2B93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8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32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6B7B-D273-32A8-A6E1-045DA4D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7F6A1D-3089-6E0A-B8F8-1E112C9F3D00}"/>
              </a:ext>
            </a:extLst>
          </p:cNvPr>
          <p:cNvSpPr/>
          <p:nvPr/>
        </p:nvSpPr>
        <p:spPr>
          <a:xfrm>
            <a:off x="323195" y="1534510"/>
            <a:ext cx="4183491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“Smart” Software Packages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8092-8242-7250-4017-345BEBCA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1473"/>
            <a:ext cx="10515600" cy="955675"/>
          </a:xfrm>
        </p:spPr>
        <p:txBody>
          <a:bodyPr/>
          <a:lstStyle/>
          <a:p>
            <a:r>
              <a:rPr lang="en-US" dirty="0"/>
              <a:t>How are you designing your system right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B3D1-057D-8C9E-08B7-CDAB83FD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76" y="2311416"/>
            <a:ext cx="3603021" cy="2617936"/>
          </a:xfrm>
        </p:spPr>
        <p:txBody>
          <a:bodyPr>
            <a:normAutofit/>
          </a:bodyPr>
          <a:lstStyle/>
          <a:p>
            <a:r>
              <a:rPr lang="en-US" sz="2400" dirty="0"/>
              <a:t>Zuken, E-plan, Altium Harnessing,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SUPER</a:t>
            </a:r>
            <a:r>
              <a:rPr lang="en-US" sz="2400" dirty="0">
                <a:solidFill>
                  <a:srgbClr val="C00000"/>
                </a:solidFill>
              </a:rPr>
              <a:t> expensive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Training-intensive</a:t>
            </a:r>
          </a:p>
          <a:p>
            <a:r>
              <a:rPr lang="en-US" sz="2400" dirty="0"/>
              <a:t>Not user-friendly</a:t>
            </a:r>
          </a:p>
          <a:p>
            <a:r>
              <a:rPr lang="en-US" sz="2400" dirty="0"/>
              <a:t>Not customizable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A3A36F-2A64-A25E-6E50-A5874DFE67BC}"/>
              </a:ext>
            </a:extLst>
          </p:cNvPr>
          <p:cNvSpPr/>
          <p:nvPr/>
        </p:nvSpPr>
        <p:spPr>
          <a:xfrm>
            <a:off x="4833257" y="1534508"/>
            <a:ext cx="4415246" cy="484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Existing Manual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5CD5F-AA8D-32F3-A062-69B707FCE30E}"/>
              </a:ext>
            </a:extLst>
          </p:cNvPr>
          <p:cNvSpPr txBox="1"/>
          <p:nvPr/>
        </p:nvSpPr>
        <p:spPr>
          <a:xfrm>
            <a:off x="4911634" y="1855462"/>
            <a:ext cx="40102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Literal paper and pen hand drawings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Vizio, </a:t>
            </a:r>
            <a:r>
              <a:rPr lang="en-US" sz="2400" dirty="0" err="1"/>
              <a:t>Powerpoint</a:t>
            </a:r>
            <a:r>
              <a:rPr lang="en-US" sz="2400" dirty="0"/>
              <a:t>, Excel, MS Paint, </a:t>
            </a:r>
            <a:r>
              <a:rPr lang="en-US" sz="2400" dirty="0" err="1"/>
              <a:t>WireViz</a:t>
            </a:r>
            <a:r>
              <a:rPr lang="en-US" sz="2400" dirty="0"/>
              <a:t> make good-looking drawings but </a:t>
            </a:r>
            <a:r>
              <a:rPr lang="en-US" sz="2400" dirty="0">
                <a:solidFill>
                  <a:srgbClr val="C00000"/>
                </a:solidFill>
              </a:rPr>
              <a:t>without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Design rule </a:t>
            </a:r>
            <a:r>
              <a:rPr lang="en-US" sz="2400" dirty="0">
                <a:solidFill>
                  <a:srgbClr val="C00000"/>
                </a:solidFill>
              </a:rPr>
              <a:t>checks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Conflicting sources of truth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8FA5B-5B77-1AF3-0D20-5E6241A73BAE}"/>
              </a:ext>
            </a:extLst>
          </p:cNvPr>
          <p:cNvSpPr/>
          <p:nvPr/>
        </p:nvSpPr>
        <p:spPr>
          <a:xfrm>
            <a:off x="9653451" y="1534509"/>
            <a:ext cx="2333898" cy="4845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Harnice</a:t>
            </a:r>
            <a:r>
              <a:rPr lang="en-US" sz="3600" b="1" dirty="0">
                <a:solidFill>
                  <a:schemeClr val="bg1"/>
                </a:solidFill>
              </a:rPr>
              <a:t> solves all of this!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25417-27C0-04C8-385E-A5594914C1F6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8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EF72-8028-F48F-71F7-3C6C658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996B-0C3A-0192-782E-2F1D4DE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" y="182245"/>
            <a:ext cx="11192691" cy="1168809"/>
          </a:xfrm>
        </p:spPr>
        <p:txBody>
          <a:bodyPr>
            <a:normAutofit/>
          </a:bodyPr>
          <a:lstStyle/>
          <a:p>
            <a:r>
              <a:rPr lang="en-US" dirty="0"/>
              <a:t>Instead, let the machines work for </a:t>
            </a:r>
            <a:r>
              <a:rPr lang="en-US" b="1" dirty="0"/>
              <a:t>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02E4-BF94-2FDC-BA52-25985E77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1054"/>
            <a:ext cx="11545388" cy="5324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Without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</a:t>
            </a:r>
            <a:r>
              <a:rPr lang="en-US" b="1" dirty="0"/>
              <a:t>compile, read, sort through</a:t>
            </a:r>
            <a:r>
              <a:rPr lang="en-US" dirty="0"/>
              <a:t> information either from a design guide, from industry knowledge, or other sources…</a:t>
            </a:r>
          </a:p>
          <a:p>
            <a:pPr marL="457200" lvl="1" indent="0">
              <a:buNone/>
            </a:pP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…manually…</a:t>
            </a:r>
          </a:p>
          <a:p>
            <a:r>
              <a:rPr lang="en-US" dirty="0"/>
              <a:t>while documenting the </a:t>
            </a:r>
            <a:r>
              <a:rPr lang="en-US" b="1" dirty="0"/>
              <a:t>results</a:t>
            </a:r>
            <a:r>
              <a:rPr lang="en-US" dirty="0"/>
              <a:t> of their studies, until their design is complete. </a:t>
            </a:r>
          </a:p>
          <a:p>
            <a:r>
              <a:rPr lang="en-US" dirty="0">
                <a:solidFill>
                  <a:srgbClr val="C00000"/>
                </a:solidFill>
              </a:rPr>
              <a:t>Bad</a:t>
            </a:r>
            <a:r>
              <a:rPr lang="en-US" dirty="0"/>
              <a:t> because there’s inherently less traceability back to design intent, rampant broken links to sources of truth, results scale proportionally to design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Instead, with </a:t>
            </a:r>
            <a:r>
              <a:rPr lang="en-US" b="1" u="sng" dirty="0" err="1"/>
              <a:t>Harnice</a:t>
            </a:r>
            <a:r>
              <a:rPr lang="en-US" b="1" u="sng" dirty="0"/>
              <a:t>…</a:t>
            </a:r>
          </a:p>
          <a:p>
            <a:r>
              <a:rPr lang="en-US" dirty="0"/>
              <a:t>Designers are encouraged to spend their time documenting their </a:t>
            </a:r>
            <a:r>
              <a:rPr lang="en-US" b="1" dirty="0"/>
              <a:t>design inputs </a:t>
            </a:r>
            <a:r>
              <a:rPr lang="en-US" dirty="0"/>
              <a:t>(standards, rules, trades, processes), in a machine-readable format.</a:t>
            </a:r>
          </a:p>
          <a:p>
            <a:r>
              <a:rPr lang="en-US" dirty="0">
                <a:solidFill>
                  <a:schemeClr val="accent6"/>
                </a:solidFill>
              </a:rPr>
              <a:t>So much better</a:t>
            </a:r>
            <a:r>
              <a:rPr lang="en-US" dirty="0"/>
              <a:t> because python does the boring work while the designers put their brains to use!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C0577-D1C6-C45F-B19E-1E96009A9C3C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5F4B-0ED0-090D-5894-8CAA1F754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0662"/>
            <a:ext cx="10515600" cy="1325563"/>
          </a:xfrm>
        </p:spPr>
        <p:txBody>
          <a:bodyPr/>
          <a:lstStyle/>
          <a:p>
            <a:r>
              <a:rPr lang="en-US" dirty="0"/>
              <a:t>Minimum viable inputs…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B803-9268-4B99-9EBA-2E008201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324156"/>
            <a:ext cx="10948851" cy="494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Harnice</a:t>
            </a:r>
            <a:r>
              <a:rPr lang="en-US" b="1" dirty="0"/>
              <a:t> will operate on just the following…</a:t>
            </a:r>
          </a:p>
          <a:p>
            <a:r>
              <a:rPr lang="en-US" sz="2400" dirty="0"/>
              <a:t>Devices are fully defined</a:t>
            </a:r>
          </a:p>
          <a:p>
            <a:pPr lvl="1"/>
            <a:r>
              <a:rPr lang="en-US" sz="2000" dirty="0"/>
              <a:t>Every signal, channel, connector is accounted for in every device</a:t>
            </a:r>
          </a:p>
          <a:p>
            <a:pPr lvl="1"/>
            <a:r>
              <a:rPr lang="en-US" sz="2000" dirty="0"/>
              <a:t>Sufficient device electrical behavior is defined</a:t>
            </a:r>
          </a:p>
          <a:p>
            <a:r>
              <a:rPr lang="en-US" sz="2400" dirty="0"/>
              <a:t>A block diagram is drawn by the designer</a:t>
            </a:r>
          </a:p>
          <a:p>
            <a:pPr lvl="1"/>
            <a:r>
              <a:rPr lang="en-US" sz="2000" dirty="0"/>
              <a:t>Each device is accounted for, and each harness connection is made linking connectors</a:t>
            </a:r>
          </a:p>
          <a:p>
            <a:r>
              <a:rPr lang="en-US" sz="2400" dirty="0"/>
              <a:t>Your rules are qualitatively expressed</a:t>
            </a:r>
          </a:p>
          <a:p>
            <a:pPr lvl="1"/>
            <a:r>
              <a:rPr lang="en-US" sz="2000" dirty="0"/>
              <a:t>Channel mapping preferences</a:t>
            </a:r>
          </a:p>
          <a:p>
            <a:pPr lvl="1"/>
            <a:r>
              <a:rPr lang="en-US" sz="2000" dirty="0"/>
              <a:t>Part selection tree</a:t>
            </a:r>
          </a:p>
          <a:p>
            <a:pPr lvl="1"/>
            <a:r>
              <a:rPr lang="en-US" sz="2000" dirty="0"/>
              <a:t>Length, size, count, device attribute requirements</a:t>
            </a:r>
          </a:p>
          <a:p>
            <a:pPr lvl="1"/>
            <a:r>
              <a:rPr lang="en-US" sz="2000" dirty="0"/>
              <a:t>Any other rule you could possibly ever need</a:t>
            </a:r>
          </a:p>
          <a:p>
            <a:r>
              <a:rPr lang="en-US" sz="2400" dirty="0"/>
              <a:t>Physical harness routing information can be imported or manually defined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998-D87F-1B4C-A651-47C6FF1356A2}"/>
              </a:ext>
            </a:extLst>
          </p:cNvPr>
          <p:cNvSpPr/>
          <p:nvPr/>
        </p:nvSpPr>
        <p:spPr>
          <a:xfrm rot="20079144">
            <a:off x="2573866" y="2658532"/>
            <a:ext cx="6925733" cy="10498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to </a:t>
            </a:r>
            <a:r>
              <a:rPr lang="en-US" dirty="0" err="1"/>
              <a:t>mkdocs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13356</TotalTime>
  <Words>5379</Words>
  <Application>Microsoft Macintosh PowerPoint</Application>
  <PresentationFormat>Widescreen</PresentationFormat>
  <Paragraphs>771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Aptos</vt:lpstr>
      <vt:lpstr>Aptos Display</vt:lpstr>
      <vt:lpstr>Aptos Narrow</vt:lpstr>
      <vt:lpstr>Arial</vt:lpstr>
      <vt:lpstr>Office Theme</vt:lpstr>
      <vt:lpstr>Harnice!</vt:lpstr>
      <vt:lpstr>BACKGROUND</vt:lpstr>
      <vt:lpstr>Define “Electrical System”</vt:lpstr>
      <vt:lpstr>What problem is Harnice trying to solve?</vt:lpstr>
      <vt:lpstr>Where does the Harnice scope end? *at this point*</vt:lpstr>
      <vt:lpstr>DESIGN METHODOLOGY</vt:lpstr>
      <vt:lpstr>How are you designing your system right now?</vt:lpstr>
      <vt:lpstr>Instead, let the machines work for you!</vt:lpstr>
      <vt:lpstr>Minimum viable inputs…</vt:lpstr>
      <vt:lpstr>… regard unlimited outputs</vt:lpstr>
      <vt:lpstr>PowerPoint Presentation</vt:lpstr>
      <vt:lpstr>Workflow Overview</vt:lpstr>
      <vt:lpstr>PowerPoint Presentation</vt:lpstr>
      <vt:lpstr>The Approach</vt:lpstr>
      <vt:lpstr>Defining your Devices</vt:lpstr>
      <vt:lpstr>Defining your Block Diagram</vt:lpstr>
      <vt:lpstr>Rendering your System</vt:lpstr>
      <vt:lpstr>System Instances List</vt:lpstr>
      <vt:lpstr>Harness Feature Tree</vt:lpstr>
      <vt:lpstr>PowerPoint Presentation</vt:lpstr>
      <vt:lpstr>Harnice’s strict requirement on flexibility</vt:lpstr>
      <vt:lpstr>General Terminology</vt:lpstr>
      <vt:lpstr>Types of Products</vt:lpstr>
      <vt:lpstr>Types of Lists</vt:lpstr>
      <vt:lpstr>Signals Lists</vt:lpstr>
      <vt:lpstr>Signals List Feature Tree</vt:lpstr>
      <vt:lpstr>Rules about Signals Lists</vt:lpstr>
      <vt:lpstr>Signals List Fields</vt:lpstr>
      <vt:lpstr>KiCad Integration</vt:lpstr>
      <vt:lpstr>Signals List Lightweight Render</vt:lpstr>
      <vt:lpstr>Signals List Python Commands</vt:lpstr>
      <vt:lpstr>Channel Types</vt:lpstr>
      <vt:lpstr>PowerPoint Presentation</vt:lpstr>
      <vt:lpstr>Macros</vt:lpstr>
      <vt:lpstr>Build Macros</vt:lpstr>
      <vt:lpstr>How to Generate Outputs</vt:lpstr>
      <vt:lpstr>PDF Generator</vt:lpstr>
      <vt:lpstr>PowerPoint Presentation</vt:lpstr>
      <vt:lpstr>Centralized file structure</vt:lpstr>
      <vt:lpstr>How to query file structures</vt:lpstr>
      <vt:lpstr>Fileio python commands</vt:lpstr>
      <vt:lpstr>Data structure: “instances_list.tsv”</vt:lpstr>
      <vt:lpstr>Harness Instances List example</vt:lpstr>
      <vt:lpstr>Local Paths vs Traceable URLs</vt:lpstr>
      <vt:lpstr>Harnice Code Repo Structure</vt:lpstr>
      <vt:lpstr>Libraries</vt:lpstr>
      <vt:lpstr>PowerPoint Presentation</vt:lpstr>
      <vt:lpstr>Product version control</vt:lpstr>
      <vt:lpstr>PowerPoint Presentation</vt:lpstr>
      <vt:lpstr>Library flexibility</vt:lpstr>
      <vt:lpstr>PowerPoint Presentation</vt:lpstr>
      <vt:lpstr>Show me what you can do!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Shutt</dc:creator>
  <cp:lastModifiedBy>Kenyon Shutt</cp:lastModifiedBy>
  <cp:revision>300</cp:revision>
  <dcterms:created xsi:type="dcterms:W3CDTF">2025-08-16T21:14:30Z</dcterms:created>
  <dcterms:modified xsi:type="dcterms:W3CDTF">2026-02-01T04:51:48Z</dcterms:modified>
</cp:coreProperties>
</file>